
<file path=[Content_Types].xml><?xml version="1.0" encoding="utf-8"?>
<Types xmlns="http://schemas.openxmlformats.org/package/2006/content-types">
  <Default Extension="jpeg" ContentType="image/jpeg"/>
  <Default Extension="JPG" ContentType="image/.jpg"/>
  <Default Extension="gif" ContentType="image/gi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664" r:id="rId3"/>
    <p:sldId id="663" r:id="rId5"/>
    <p:sldId id="387" r:id="rId6"/>
    <p:sldId id="394" r:id="rId7"/>
    <p:sldId id="260" r:id="rId8"/>
    <p:sldId id="261" r:id="rId9"/>
    <p:sldId id="262" r:id="rId10"/>
    <p:sldId id="393" r:id="rId11"/>
    <p:sldId id="263" r:id="rId12"/>
    <p:sldId id="388" r:id="rId13"/>
    <p:sldId id="265" r:id="rId14"/>
    <p:sldId id="266" r:id="rId15"/>
    <p:sldId id="267" r:id="rId16"/>
    <p:sldId id="268" r:id="rId17"/>
    <p:sldId id="269" r:id="rId18"/>
    <p:sldId id="6635" r:id="rId19"/>
    <p:sldId id="271" r:id="rId20"/>
    <p:sldId id="6636" r:id="rId21"/>
    <p:sldId id="390" r:id="rId22"/>
    <p:sldId id="274" r:id="rId23"/>
    <p:sldId id="275" r:id="rId24"/>
    <p:sldId id="276" r:id="rId25"/>
    <p:sldId id="277" r:id="rId26"/>
    <p:sldId id="392" r:id="rId27"/>
    <p:sldId id="313" r:id="rId28"/>
    <p:sldId id="314" r:id="rId29"/>
    <p:sldId id="396" r:id="rId30"/>
    <p:sldId id="411"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280" userDrawn="1">
          <p15:clr>
            <a:srgbClr val="A4A3A4"/>
          </p15:clr>
        </p15:guide>
        <p15:guide id="2" orient="horz" pos="187" userDrawn="1">
          <p15:clr>
            <a:srgbClr val="A4A3A4"/>
          </p15:clr>
        </p15:guide>
        <p15:guide id="3" pos="7378" userDrawn="1">
          <p15:clr>
            <a:srgbClr val="A4A3A4"/>
          </p15:clr>
        </p15:guide>
        <p15:guide id="4" orient="horz" pos="2500" userDrawn="1">
          <p15:clr>
            <a:srgbClr val="A4A3A4"/>
          </p15:clr>
        </p15:guide>
        <p15:guide id="5" pos="1753" userDrawn="1">
          <p15:clr>
            <a:srgbClr val="A4A3A4"/>
          </p15:clr>
        </p15:guide>
        <p15:guide id="6" orient="horz" pos="3861" userDrawn="1">
          <p15:clr>
            <a:srgbClr val="A4A3A4"/>
          </p15:clr>
        </p15:guide>
        <p15:guide id="7" pos="39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71EA"/>
    <a:srgbClr val="24205E"/>
    <a:srgbClr val="45C5FE"/>
    <a:srgbClr val="57FFFF"/>
    <a:srgbClr val="00CCFE"/>
    <a:srgbClr val="0CB8FD"/>
    <a:srgbClr val="0CC7FD"/>
    <a:srgbClr val="06C8C8"/>
    <a:srgbClr val="0096FF"/>
    <a:srgbClr val="02B3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507"/>
  </p:normalViewPr>
  <p:slideViewPr>
    <p:cSldViewPr snapToGrid="0" snapToObjects="1" showGuides="1">
      <p:cViewPr varScale="1">
        <p:scale>
          <a:sx n="86" d="100"/>
          <a:sy n="86" d="100"/>
        </p:scale>
        <p:origin x="898" y="72"/>
      </p:cViewPr>
      <p:guideLst>
        <p:guide pos="280"/>
        <p:guide orient="horz" pos="187"/>
        <p:guide pos="7378"/>
        <p:guide orient="horz" pos="2500"/>
        <p:guide pos="1753"/>
        <p:guide orient="horz" pos="3861"/>
        <p:guide pos="3999"/>
      </p:guideLst>
    </p:cSldViewPr>
  </p:slideViewPr>
  <p:outlineViewPr>
    <p:cViewPr>
      <p:scale>
        <a:sx n="33" d="100"/>
        <a:sy n="33" d="100"/>
      </p:scale>
      <p:origin x="0" y="0"/>
    </p:cViewPr>
  </p:outlineViewPr>
  <p:notesTextViewPr>
    <p:cViewPr>
      <p:scale>
        <a:sx n="130" d="100"/>
        <a:sy n="130" d="100"/>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A760F0-F281-EB40-8C0A-CD99B97BFDBD}"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B5D624-31DC-3F4D-8D9E-EFECA6970B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E95D54-5D9D-D342-8F74-A78D7D6503E8}"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E95D54-5D9D-D342-8F74-A78D7D6503E8}"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2B5D624-31DC-3F4D-8D9E-EFECA6970B99}"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7_Comparison">
    <p:bg>
      <p:bgPr>
        <a:solidFill>
          <a:srgbClr val="1771EA"/>
        </a:solidFill>
        <a:effectLst/>
      </p:bgPr>
    </p:bg>
    <p:spTree>
      <p:nvGrpSpPr>
        <p:cNvPr id="1" name=""/>
        <p:cNvGrpSpPr/>
        <p:nvPr/>
      </p:nvGrpSpPr>
      <p:grpSpPr>
        <a:xfrm>
          <a:off x="0" y="0"/>
          <a:ext cx="0" cy="0"/>
          <a:chOff x="0" y="0"/>
          <a:chExt cx="0" cy="0"/>
        </a:xfrm>
      </p:grpSpPr>
      <p:grpSp>
        <p:nvGrpSpPr>
          <p:cNvPr id="528" name="Group 63"/>
          <p:cNvGrpSpPr/>
          <p:nvPr/>
        </p:nvGrpSpPr>
        <p:grpSpPr>
          <a:xfrm>
            <a:off x="606010" y="-295890"/>
            <a:ext cx="10977237" cy="225780"/>
            <a:chOff x="0" y="0"/>
            <a:chExt cx="8232927" cy="169333"/>
          </a:xfrm>
        </p:grpSpPr>
        <p:grpSp>
          <p:nvGrpSpPr>
            <p:cNvPr id="525" name="Group 12"/>
            <p:cNvGrpSpPr/>
            <p:nvPr/>
          </p:nvGrpSpPr>
          <p:grpSpPr>
            <a:xfrm>
              <a:off x="2742292" y="15394"/>
              <a:ext cx="690489" cy="153940"/>
              <a:chOff x="0" y="0"/>
              <a:chExt cx="690487" cy="153939"/>
            </a:xfrm>
          </p:grpSpPr>
          <p:grpSp>
            <p:nvGrpSpPr>
              <p:cNvPr id="523" name="Group 13"/>
              <p:cNvGrpSpPr/>
              <p:nvPr/>
            </p:nvGrpSpPr>
            <p:grpSpPr>
              <a:xfrm>
                <a:off x="0" y="0"/>
                <a:ext cx="342044" cy="153940"/>
                <a:chOff x="0" y="0"/>
                <a:chExt cx="342043" cy="153939"/>
              </a:xfrm>
            </p:grpSpPr>
            <p:sp>
              <p:nvSpPr>
                <p:cNvPr id="521" name="Straight Connector 15"/>
                <p:cNvSpPr/>
                <p:nvPr/>
              </p:nvSpPr>
              <p:spPr>
                <a:xfrm flipV="1">
                  <a:off x="-1" y="0"/>
                  <a:ext cx="2"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22" name="Straight Connector 16"/>
                <p:cNvSpPr/>
                <p:nvPr/>
              </p:nvSpPr>
              <p:spPr>
                <a:xfrm flipV="1">
                  <a:off x="342043"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24" name="Straight Connector 14"/>
              <p:cNvSpPr/>
              <p:nvPr/>
            </p:nvSpPr>
            <p:spPr>
              <a:xfrm flipV="1">
                <a:off x="690487"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26" name="Straight Connector 22"/>
            <p:cNvSpPr/>
            <p:nvPr/>
          </p:nvSpPr>
          <p:spPr>
            <a:xfrm flipV="1">
              <a:off x="-1" y="0"/>
              <a:ext cx="2"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27" name="Straight Connector 36"/>
            <p:cNvSpPr/>
            <p:nvPr/>
          </p:nvSpPr>
          <p:spPr>
            <a:xfrm flipV="1">
              <a:off x="8232927"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31" name="Group 41"/>
          <p:cNvGrpSpPr/>
          <p:nvPr/>
        </p:nvGrpSpPr>
        <p:grpSpPr>
          <a:xfrm>
            <a:off x="-1441786" y="-70962"/>
            <a:ext cx="861723" cy="861723"/>
            <a:chOff x="-1" y="-1"/>
            <a:chExt cx="646290" cy="646290"/>
          </a:xfrm>
        </p:grpSpPr>
        <p:sp>
          <p:nvSpPr>
            <p:cNvPr id="529" name="Rectangle 42"/>
            <p:cNvSpPr/>
            <p:nvPr/>
          </p:nvSpPr>
          <p:spPr>
            <a:xfrm>
              <a:off x="-1" y="-1"/>
              <a:ext cx="646290" cy="646290"/>
            </a:xfrm>
            <a:prstGeom prst="rect">
              <a:avLst/>
            </a:prstGeom>
            <a:solidFill>
              <a:srgbClr val="24215F"/>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0" name="TextBox 43"/>
            <p:cNvSpPr txBox="1"/>
            <p:nvPr/>
          </p:nvSpPr>
          <p:spPr>
            <a:xfrm>
              <a:off x="0" y="0"/>
              <a:ext cx="265215" cy="438723"/>
            </a:xfrm>
            <a:prstGeom prst="rect">
              <a:avLst/>
            </a:prstGeom>
            <a:solidFill>
              <a:srgbClr val="24215F"/>
            </a:solid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R:36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G:33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B:95</a:t>
              </a:r>
              <a:endParaRPr sz="1065" kern="0">
                <a:solidFill>
                  <a:srgbClr val="FFFFFF"/>
                </a:solidFill>
                <a:sym typeface="Calibri" panose="020F0502020204030204"/>
              </a:endParaRPr>
            </a:p>
          </p:txBody>
        </p:sp>
      </p:grpSp>
      <p:grpSp>
        <p:nvGrpSpPr>
          <p:cNvPr id="534" name="Group 44"/>
          <p:cNvGrpSpPr/>
          <p:nvPr/>
        </p:nvGrpSpPr>
        <p:grpSpPr>
          <a:xfrm>
            <a:off x="-1441786" y="878955"/>
            <a:ext cx="861723" cy="861723"/>
            <a:chOff x="-1" y="-1"/>
            <a:chExt cx="646290" cy="646290"/>
          </a:xfrm>
        </p:grpSpPr>
        <p:sp>
          <p:nvSpPr>
            <p:cNvPr id="532" name="Rectangle 45"/>
            <p:cNvSpPr/>
            <p:nvPr/>
          </p:nvSpPr>
          <p:spPr>
            <a:xfrm>
              <a:off x="-1" y="-1"/>
              <a:ext cx="646290" cy="646290"/>
            </a:xfrm>
            <a:prstGeom prst="rect">
              <a:avLst/>
            </a:prstGeom>
            <a:solidFill>
              <a:srgbClr val="1771EA"/>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3" name="TextBox 46"/>
            <p:cNvSpPr txBox="1"/>
            <p:nvPr/>
          </p:nvSpPr>
          <p:spPr>
            <a:xfrm>
              <a:off x="0" y="0"/>
              <a:ext cx="316911" cy="438723"/>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R:23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G:136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B:238</a:t>
              </a:r>
              <a:endParaRPr sz="1065" kern="0">
                <a:solidFill>
                  <a:srgbClr val="FFFFFF"/>
                </a:solidFill>
                <a:sym typeface="Calibri" panose="020F0502020204030204"/>
              </a:endParaRPr>
            </a:p>
          </p:txBody>
        </p:sp>
      </p:grpSp>
      <p:grpSp>
        <p:nvGrpSpPr>
          <p:cNvPr id="537" name="Group 47"/>
          <p:cNvGrpSpPr/>
          <p:nvPr/>
        </p:nvGrpSpPr>
        <p:grpSpPr>
          <a:xfrm>
            <a:off x="-1441786" y="1828873"/>
            <a:ext cx="861723" cy="861721"/>
            <a:chOff x="-1" y="-1"/>
            <a:chExt cx="646290" cy="646290"/>
          </a:xfrm>
        </p:grpSpPr>
        <p:sp>
          <p:nvSpPr>
            <p:cNvPr id="535" name="Rectangle 48"/>
            <p:cNvSpPr/>
            <p:nvPr/>
          </p:nvSpPr>
          <p:spPr>
            <a:xfrm>
              <a:off x="-1" y="-1"/>
              <a:ext cx="646290" cy="646290"/>
            </a:xfrm>
            <a:prstGeom prst="rect">
              <a:avLst/>
            </a:prstGeom>
            <a:solidFill>
              <a:srgbClr val="25C1FB"/>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6" name="TextBox 49"/>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pPr>
              <a:r>
                <a:rPr sz="1065" kern="0">
                  <a:solidFill>
                    <a:srgbClr val="000000"/>
                  </a:solidFill>
                  <a:sym typeface="Calibri" panose="020F0502020204030204"/>
                </a:rPr>
                <a:t>R:35</a:t>
              </a:r>
              <a:endParaRPr sz="1065" kern="0">
                <a:solidFill>
                  <a:srgbClr val="000000"/>
                </a:solidFill>
                <a:sym typeface="Calibri" panose="020F0502020204030204"/>
              </a:endParaRPr>
            </a:p>
            <a:p>
              <a:pPr defTabSz="609600" hangingPunct="0">
                <a:defRPr sz="800"/>
              </a:pPr>
              <a:r>
                <a:rPr sz="1065" kern="0">
                  <a:solidFill>
                    <a:srgbClr val="000000"/>
                  </a:solidFill>
                  <a:sym typeface="Calibri" panose="020F0502020204030204"/>
                </a:rPr>
                <a:t>G:204</a:t>
              </a:r>
              <a:endParaRPr sz="1065" kern="0">
                <a:solidFill>
                  <a:srgbClr val="000000"/>
                </a:solidFill>
                <a:sym typeface="Calibri" panose="020F0502020204030204"/>
              </a:endParaRPr>
            </a:p>
            <a:p>
              <a:pPr defTabSz="609600" hangingPunct="0">
                <a:defRPr sz="800"/>
              </a:pPr>
              <a:r>
                <a:rPr sz="1065" kern="0">
                  <a:solidFill>
                    <a:srgbClr val="000000"/>
                  </a:solidFill>
                  <a:sym typeface="Calibri" panose="020F0502020204030204"/>
                </a:rPr>
                <a:t>B:252</a:t>
              </a:r>
              <a:endParaRPr sz="1065" kern="0">
                <a:solidFill>
                  <a:srgbClr val="000000"/>
                </a:solidFill>
                <a:sym typeface="Calibri" panose="020F0502020204030204"/>
              </a:endParaRPr>
            </a:p>
          </p:txBody>
        </p:sp>
      </p:grpSp>
      <p:grpSp>
        <p:nvGrpSpPr>
          <p:cNvPr id="540" name="Group 50"/>
          <p:cNvGrpSpPr/>
          <p:nvPr/>
        </p:nvGrpSpPr>
        <p:grpSpPr>
          <a:xfrm>
            <a:off x="-1441786" y="2778788"/>
            <a:ext cx="861723" cy="861721"/>
            <a:chOff x="-1" y="-1"/>
            <a:chExt cx="646290" cy="646290"/>
          </a:xfrm>
        </p:grpSpPr>
        <p:sp>
          <p:nvSpPr>
            <p:cNvPr id="538" name="Rectangle 51"/>
            <p:cNvSpPr/>
            <p:nvPr/>
          </p:nvSpPr>
          <p:spPr>
            <a:xfrm>
              <a:off x="-1" y="-1"/>
              <a:ext cx="646290" cy="646290"/>
            </a:xfrm>
            <a:prstGeom prst="rect">
              <a:avLst/>
            </a:prstGeom>
            <a:solidFill>
              <a:srgbClr val="24BEBC"/>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9" name="TextBox 52"/>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R:33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G:200</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B:200</a:t>
              </a:r>
              <a:endParaRPr sz="1065" kern="0">
                <a:solidFill>
                  <a:srgbClr val="FFFFFF"/>
                </a:solidFill>
                <a:sym typeface="Calibri" panose="020F0502020204030204"/>
              </a:endParaRPr>
            </a:p>
          </p:txBody>
        </p:sp>
      </p:grpSp>
      <p:sp>
        <p:nvSpPr>
          <p:cNvPr id="541" name="TextBox 58"/>
          <p:cNvSpPr txBox="1"/>
          <p:nvPr/>
        </p:nvSpPr>
        <p:spPr>
          <a:xfrm>
            <a:off x="-1460597" y="4946796"/>
            <a:ext cx="861719" cy="523220"/>
          </a:xfrm>
          <a:prstGeom prst="rect">
            <a:avLst/>
          </a:prstGeom>
          <a:ln w="12700">
            <a:miter lim="400000"/>
          </a:ln>
        </p:spPr>
        <p:txBody>
          <a:bodyPr lIns="60959" rIns="60959">
            <a:spAutoFit/>
          </a:bodyPr>
          <a:lstStyle/>
          <a:p>
            <a:pPr defTabSz="609600" hangingPunct="0">
              <a:defRPr sz="700">
                <a:solidFill>
                  <a:srgbClr val="FFFFFF"/>
                </a:solidFill>
              </a:defRPr>
            </a:pPr>
            <a:r>
              <a:rPr sz="935" kern="0">
                <a:solidFill>
                  <a:srgbClr val="FFFFFF"/>
                </a:solidFill>
                <a:sym typeface="Calibri" panose="020F0502020204030204"/>
              </a:rPr>
              <a:t>中文字体：</a:t>
            </a:r>
            <a:endParaRPr sz="935" kern="0">
              <a:solidFill>
                <a:srgbClr val="1EA19F"/>
              </a:solidFill>
              <a:sym typeface="Calibri" panose="020F0502020204030204"/>
            </a:endParaRPr>
          </a:p>
          <a:p>
            <a:pPr defTabSz="609600" hangingPunct="0">
              <a:defRPr sz="1400">
                <a:solidFill>
                  <a:srgbClr val="FFFFFF"/>
                </a:solidFill>
                <a:latin typeface="Heiti SC Medium"/>
                <a:ea typeface="Heiti SC Medium"/>
                <a:cs typeface="Heiti SC Medium"/>
                <a:sym typeface="Heiti SC Medium"/>
              </a:defRPr>
            </a:pPr>
            <a:r>
              <a:rPr sz="1865" kern="0">
                <a:solidFill>
                  <a:srgbClr val="FFFFFF"/>
                </a:solidFill>
                <a:latin typeface="Heiti SC Medium"/>
                <a:ea typeface="Heiti SC Medium"/>
                <a:cs typeface="Heiti SC Medium"/>
                <a:sym typeface="Heiti SC Medium"/>
              </a:rPr>
              <a:t>黑体</a:t>
            </a:r>
            <a:endParaRPr sz="1865" kern="0">
              <a:solidFill>
                <a:srgbClr val="FFFFFF"/>
              </a:solidFill>
              <a:latin typeface="Heiti SC Medium"/>
              <a:ea typeface="Heiti SC Medium"/>
              <a:cs typeface="Heiti SC Medium"/>
              <a:sym typeface="Heiti SC Medium"/>
            </a:endParaRPr>
          </a:p>
        </p:txBody>
      </p:sp>
      <p:grpSp>
        <p:nvGrpSpPr>
          <p:cNvPr id="544" name="Group 59"/>
          <p:cNvGrpSpPr/>
          <p:nvPr/>
        </p:nvGrpSpPr>
        <p:grpSpPr>
          <a:xfrm>
            <a:off x="-1441786" y="3728701"/>
            <a:ext cx="861723" cy="861721"/>
            <a:chOff x="-1" y="-1"/>
            <a:chExt cx="646290" cy="646290"/>
          </a:xfrm>
        </p:grpSpPr>
        <p:sp>
          <p:nvSpPr>
            <p:cNvPr id="542" name="Rectangle 60"/>
            <p:cNvSpPr/>
            <p:nvPr/>
          </p:nvSpPr>
          <p:spPr>
            <a:xfrm>
              <a:off x="-1" y="-1"/>
              <a:ext cx="646290" cy="646290"/>
            </a:xfrm>
            <a:prstGeom prst="rect">
              <a:avLst/>
            </a:prstGeom>
            <a:solidFill>
              <a:srgbClr val="9F55FB"/>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43" name="TextBox 61"/>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R:176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G:115</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B:252</a:t>
              </a:r>
              <a:endParaRPr sz="1065" kern="0">
                <a:solidFill>
                  <a:srgbClr val="FFFFFF"/>
                </a:solidFill>
                <a:sym typeface="Calibri" panose="020F0502020204030204"/>
              </a:endParaRPr>
            </a:p>
          </p:txBody>
        </p:sp>
      </p:grpSp>
      <p:sp>
        <p:nvSpPr>
          <p:cNvPr id="545" name="Rectangle 62"/>
          <p:cNvSpPr txBox="1"/>
          <p:nvPr/>
        </p:nvSpPr>
        <p:spPr>
          <a:xfrm>
            <a:off x="-1460598" y="5545253"/>
            <a:ext cx="1027859" cy="564129"/>
          </a:xfrm>
          <a:prstGeom prst="rect">
            <a:avLst/>
          </a:prstGeom>
          <a:ln w="12700">
            <a:miter lim="400000"/>
          </a:ln>
        </p:spPr>
        <p:txBody>
          <a:bodyPr lIns="60959" rIns="60959">
            <a:spAutoFit/>
          </a:bodyPr>
          <a:lstStyle/>
          <a:p>
            <a:pPr defTabSz="609600" hangingPunct="0">
              <a:defRPr sz="700">
                <a:solidFill>
                  <a:srgbClr val="FFFFFF"/>
                </a:solidFill>
              </a:defRPr>
            </a:pPr>
            <a:r>
              <a:rPr sz="935" kern="0">
                <a:solidFill>
                  <a:srgbClr val="FFFFFF"/>
                </a:solidFill>
                <a:sym typeface="Calibri" panose="020F0502020204030204"/>
              </a:rPr>
              <a:t>英文字体：</a:t>
            </a:r>
            <a:endParaRPr sz="935" b="1" kern="0">
              <a:solidFill>
                <a:srgbClr val="FFFFFF"/>
              </a:solidFill>
              <a:latin typeface="Arial" panose="020B0604020202020204"/>
              <a:ea typeface="Arial" panose="020B0604020202020204"/>
              <a:cs typeface="Arial" panose="020B0604020202020204"/>
              <a:sym typeface="Arial" panose="020B0604020202020204"/>
            </a:endParaRPr>
          </a:p>
          <a:p>
            <a:pPr defTabSz="609600" hangingPunct="0">
              <a:defRPr sz="1600" b="1">
                <a:solidFill>
                  <a:srgbClr val="FFFFFF"/>
                </a:solidFill>
                <a:latin typeface="Arial" panose="020B0604020202020204"/>
                <a:ea typeface="Arial" panose="020B0604020202020204"/>
                <a:cs typeface="Arial" panose="020B0604020202020204"/>
                <a:sym typeface="Arial" panose="020B0604020202020204"/>
              </a:defRPr>
            </a:pPr>
            <a:r>
              <a:rPr sz="2135" b="1" kern="0">
                <a:solidFill>
                  <a:srgbClr val="FFFFFF"/>
                </a:solidFill>
                <a:latin typeface="Arial" panose="020B0604020202020204"/>
                <a:ea typeface="Arial" panose="020B0604020202020204"/>
                <a:cs typeface="Arial" panose="020B0604020202020204"/>
                <a:sym typeface="Arial" panose="020B0604020202020204"/>
              </a:rPr>
              <a:t>Arial</a:t>
            </a:r>
            <a:endParaRPr sz="2135" b="1" kern="0">
              <a:solidFill>
                <a:srgbClr val="FFFFFF"/>
              </a:solidFill>
              <a:latin typeface="Arial" panose="020B0604020202020204"/>
              <a:ea typeface="Arial" panose="020B0604020202020204"/>
              <a:cs typeface="Arial" panose="020B0604020202020204"/>
              <a:sym typeface="Arial" panose="020B0604020202020204"/>
            </a:endParaRPr>
          </a:p>
        </p:txBody>
      </p:sp>
      <p:grpSp>
        <p:nvGrpSpPr>
          <p:cNvPr id="554" name="Group 75"/>
          <p:cNvGrpSpPr/>
          <p:nvPr/>
        </p:nvGrpSpPr>
        <p:grpSpPr>
          <a:xfrm>
            <a:off x="-268113" y="278021"/>
            <a:ext cx="182440" cy="5851111"/>
            <a:chOff x="0" y="0"/>
            <a:chExt cx="136829" cy="4388332"/>
          </a:xfrm>
        </p:grpSpPr>
        <p:sp>
          <p:nvSpPr>
            <p:cNvPr id="546" name="Straight Connector 76"/>
            <p:cNvSpPr/>
            <p:nvPr/>
          </p:nvSpPr>
          <p:spPr>
            <a:xfrm flipH="1">
              <a:off x="0" y="1206199"/>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nvGrpSpPr>
            <p:cNvPr id="549" name="Group 77"/>
            <p:cNvGrpSpPr/>
            <p:nvPr/>
          </p:nvGrpSpPr>
          <p:grpSpPr>
            <a:xfrm>
              <a:off x="0" y="4046288"/>
              <a:ext cx="136830" cy="342045"/>
              <a:chOff x="0" y="0"/>
              <a:chExt cx="136829" cy="342044"/>
            </a:xfrm>
          </p:grpSpPr>
          <p:sp>
            <p:nvSpPr>
              <p:cNvPr id="547" name="Straight Connector 81"/>
              <p:cNvSpPr/>
              <p:nvPr/>
            </p:nvSpPr>
            <p:spPr>
              <a:xfrm flipH="1">
                <a:off x="0" y="342043"/>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48" name="Straight Connector 82"/>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52" name="Group 78"/>
            <p:cNvGrpSpPr/>
            <p:nvPr/>
          </p:nvGrpSpPr>
          <p:grpSpPr>
            <a:xfrm>
              <a:off x="0" y="0"/>
              <a:ext cx="136830" cy="864156"/>
              <a:chOff x="0" y="0"/>
              <a:chExt cx="136829" cy="864155"/>
            </a:xfrm>
          </p:grpSpPr>
          <p:sp>
            <p:nvSpPr>
              <p:cNvPr id="550" name="Straight Connector 79"/>
              <p:cNvSpPr/>
              <p:nvPr/>
            </p:nvSpPr>
            <p:spPr>
              <a:xfrm flipH="1">
                <a:off x="0" y="864155"/>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51" name="Straight Connector 80"/>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53" name="Straight Connector 93"/>
            <p:cNvSpPr/>
            <p:nvPr/>
          </p:nvSpPr>
          <p:spPr>
            <a:xfrm flipH="1">
              <a:off x="0" y="342044"/>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63" name="Group 95"/>
          <p:cNvGrpSpPr/>
          <p:nvPr/>
        </p:nvGrpSpPr>
        <p:grpSpPr>
          <a:xfrm>
            <a:off x="12262553" y="278021"/>
            <a:ext cx="182440" cy="5851111"/>
            <a:chOff x="0" y="0"/>
            <a:chExt cx="136829" cy="4388332"/>
          </a:xfrm>
        </p:grpSpPr>
        <p:sp>
          <p:nvSpPr>
            <p:cNvPr id="555" name="Straight Connector 96"/>
            <p:cNvSpPr/>
            <p:nvPr/>
          </p:nvSpPr>
          <p:spPr>
            <a:xfrm flipH="1">
              <a:off x="0" y="1206199"/>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nvGrpSpPr>
            <p:cNvPr id="558" name="Group 97"/>
            <p:cNvGrpSpPr/>
            <p:nvPr/>
          </p:nvGrpSpPr>
          <p:grpSpPr>
            <a:xfrm>
              <a:off x="0" y="4046288"/>
              <a:ext cx="136830" cy="342045"/>
              <a:chOff x="0" y="0"/>
              <a:chExt cx="136829" cy="342044"/>
            </a:xfrm>
          </p:grpSpPr>
          <p:sp>
            <p:nvSpPr>
              <p:cNvPr id="556" name="Straight Connector 102"/>
              <p:cNvSpPr/>
              <p:nvPr/>
            </p:nvSpPr>
            <p:spPr>
              <a:xfrm flipH="1">
                <a:off x="0" y="342043"/>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57" name="Straight Connector 103"/>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61" name="Group 98"/>
            <p:cNvGrpSpPr/>
            <p:nvPr/>
          </p:nvGrpSpPr>
          <p:grpSpPr>
            <a:xfrm>
              <a:off x="0" y="0"/>
              <a:ext cx="136830" cy="864156"/>
              <a:chOff x="0" y="0"/>
              <a:chExt cx="136829" cy="864155"/>
            </a:xfrm>
          </p:grpSpPr>
          <p:sp>
            <p:nvSpPr>
              <p:cNvPr id="559" name="Straight Connector 100"/>
              <p:cNvSpPr/>
              <p:nvPr/>
            </p:nvSpPr>
            <p:spPr>
              <a:xfrm flipH="1">
                <a:off x="0" y="864155"/>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60" name="Straight Connector 101"/>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62" name="Straight Connector 99"/>
            <p:cNvSpPr/>
            <p:nvPr/>
          </p:nvSpPr>
          <p:spPr>
            <a:xfrm flipH="1">
              <a:off x="0" y="342044"/>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48" name="Rectangle 37"/>
          <p:cNvSpPr txBox="1"/>
          <p:nvPr userDrawn="1"/>
        </p:nvSpPr>
        <p:spPr>
          <a:xfrm>
            <a:off x="1141589" y="6453922"/>
            <a:ext cx="3833843" cy="143565"/>
          </a:xfrm>
          <a:prstGeom prst="rect">
            <a:avLst/>
          </a:prstGeom>
          <a:ln w="12700">
            <a:miter lim="400000"/>
          </a:ln>
        </p:spPr>
        <p:txBody>
          <a:bodyPr lIns="0" tIns="0" rIns="0" bIns="0" anchor="ctr">
            <a:spAutoFit/>
          </a:bodyPr>
          <a:lstStyle/>
          <a:p>
            <a:pPr defTabSz="609600" hangingPunct="0">
              <a:defRPr sz="70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sz="935" kern="0" dirty="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版权所有©1993-20</a:t>
            </a:r>
            <a:r>
              <a:rPr lang="en-US" altLang="zh-CN" sz="935" kern="0" dirty="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20</a:t>
            </a:r>
            <a:r>
              <a:rPr sz="935" kern="0" dirty="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 金蝶国际软件集团有限公司</a:t>
            </a:r>
            <a:endParaRPr sz="935" kern="0" dirty="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49" name="【最终版本】11S定版本.gif" descr="【最终版本】11S定版本.gif"/>
          <p:cNvPicPr/>
          <p:nvPr userDrawn="1"/>
        </p:nvPicPr>
        <p:blipFill>
          <a:blip r:embed="rId2"/>
          <a:stretch>
            <a:fillRect/>
          </a:stretch>
        </p:blipFill>
        <p:spPr>
          <a:xfrm>
            <a:off x="338128" y="244511"/>
            <a:ext cx="2260168" cy="1155511"/>
          </a:xfrm>
          <a:prstGeom prst="rect">
            <a:avLst/>
          </a:prstGeom>
          <a:ln w="12700">
            <a:miter lim="400000"/>
            <a:headEnd/>
            <a:tailEnd/>
          </a:ln>
        </p:spPr>
      </p:pic>
      <p:pic>
        <p:nvPicPr>
          <p:cNvPr id="3" name="图片 2"/>
          <p:cNvPicPr>
            <a:picLocks noChangeAspect="1"/>
          </p:cNvPicPr>
          <p:nvPr userDrawn="1"/>
        </p:nvPicPr>
        <p:blipFill rotWithShape="1">
          <a:blip r:embed="rId3" cstate="screen"/>
          <a:srcRect r="22730" b="39405"/>
          <a:stretch>
            <a:fillRect/>
          </a:stretch>
        </p:blipFill>
        <p:spPr>
          <a:xfrm>
            <a:off x="5156706" y="3502684"/>
            <a:ext cx="7035295" cy="3392501"/>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5_Comparison">
    <p:bg>
      <p:bgPr>
        <a:solidFill>
          <a:srgbClr val="1771EA"/>
        </a:solidFill>
        <a:effectLst/>
      </p:bgPr>
    </p:bg>
    <p:spTree>
      <p:nvGrpSpPr>
        <p:cNvPr id="1" name=""/>
        <p:cNvGrpSpPr/>
        <p:nvPr/>
      </p:nvGrpSpPr>
      <p:grpSpPr>
        <a:xfrm>
          <a:off x="0" y="0"/>
          <a:ext cx="0" cy="0"/>
          <a:chOff x="0" y="0"/>
          <a:chExt cx="0" cy="0"/>
        </a:xfrm>
      </p:grpSpPr>
      <p:grpSp>
        <p:nvGrpSpPr>
          <p:cNvPr id="528" name="Group 63"/>
          <p:cNvGrpSpPr/>
          <p:nvPr/>
        </p:nvGrpSpPr>
        <p:grpSpPr>
          <a:xfrm>
            <a:off x="606010" y="-295890"/>
            <a:ext cx="10977237" cy="225780"/>
            <a:chOff x="0" y="0"/>
            <a:chExt cx="8232927" cy="169333"/>
          </a:xfrm>
        </p:grpSpPr>
        <p:grpSp>
          <p:nvGrpSpPr>
            <p:cNvPr id="525" name="Group 12"/>
            <p:cNvGrpSpPr/>
            <p:nvPr/>
          </p:nvGrpSpPr>
          <p:grpSpPr>
            <a:xfrm>
              <a:off x="2742292" y="15394"/>
              <a:ext cx="690489" cy="153940"/>
              <a:chOff x="0" y="0"/>
              <a:chExt cx="690487" cy="153939"/>
            </a:xfrm>
          </p:grpSpPr>
          <p:grpSp>
            <p:nvGrpSpPr>
              <p:cNvPr id="523" name="Group 13"/>
              <p:cNvGrpSpPr/>
              <p:nvPr/>
            </p:nvGrpSpPr>
            <p:grpSpPr>
              <a:xfrm>
                <a:off x="0" y="0"/>
                <a:ext cx="342044" cy="153940"/>
                <a:chOff x="0" y="0"/>
                <a:chExt cx="342043" cy="153939"/>
              </a:xfrm>
            </p:grpSpPr>
            <p:sp>
              <p:nvSpPr>
                <p:cNvPr id="521" name="Straight Connector 15"/>
                <p:cNvSpPr/>
                <p:nvPr/>
              </p:nvSpPr>
              <p:spPr>
                <a:xfrm flipV="1">
                  <a:off x="-1" y="0"/>
                  <a:ext cx="2"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22" name="Straight Connector 16"/>
                <p:cNvSpPr/>
                <p:nvPr/>
              </p:nvSpPr>
              <p:spPr>
                <a:xfrm flipV="1">
                  <a:off x="342043"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24" name="Straight Connector 14"/>
              <p:cNvSpPr/>
              <p:nvPr/>
            </p:nvSpPr>
            <p:spPr>
              <a:xfrm flipV="1">
                <a:off x="690487"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26" name="Straight Connector 22"/>
            <p:cNvSpPr/>
            <p:nvPr/>
          </p:nvSpPr>
          <p:spPr>
            <a:xfrm flipV="1">
              <a:off x="-1" y="0"/>
              <a:ext cx="2"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27" name="Straight Connector 36"/>
            <p:cNvSpPr/>
            <p:nvPr/>
          </p:nvSpPr>
          <p:spPr>
            <a:xfrm flipV="1">
              <a:off x="8232927"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31" name="Group 41"/>
          <p:cNvGrpSpPr/>
          <p:nvPr/>
        </p:nvGrpSpPr>
        <p:grpSpPr>
          <a:xfrm>
            <a:off x="-1441786" y="-70962"/>
            <a:ext cx="861723" cy="861723"/>
            <a:chOff x="-1" y="-1"/>
            <a:chExt cx="646290" cy="646290"/>
          </a:xfrm>
        </p:grpSpPr>
        <p:sp>
          <p:nvSpPr>
            <p:cNvPr id="529" name="Rectangle 42"/>
            <p:cNvSpPr/>
            <p:nvPr/>
          </p:nvSpPr>
          <p:spPr>
            <a:xfrm>
              <a:off x="-1" y="-1"/>
              <a:ext cx="646290" cy="646290"/>
            </a:xfrm>
            <a:prstGeom prst="rect">
              <a:avLst/>
            </a:prstGeom>
            <a:solidFill>
              <a:srgbClr val="24215F"/>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0" name="TextBox 43"/>
            <p:cNvSpPr txBox="1"/>
            <p:nvPr/>
          </p:nvSpPr>
          <p:spPr>
            <a:xfrm>
              <a:off x="0" y="0"/>
              <a:ext cx="265215" cy="438723"/>
            </a:xfrm>
            <a:prstGeom prst="rect">
              <a:avLst/>
            </a:prstGeom>
            <a:solidFill>
              <a:srgbClr val="24215F"/>
            </a:solid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R:36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G:33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B:95</a:t>
              </a:r>
              <a:endParaRPr sz="1065" kern="0">
                <a:solidFill>
                  <a:srgbClr val="FFFFFF"/>
                </a:solidFill>
                <a:sym typeface="Calibri" panose="020F0502020204030204"/>
              </a:endParaRPr>
            </a:p>
          </p:txBody>
        </p:sp>
      </p:grpSp>
      <p:grpSp>
        <p:nvGrpSpPr>
          <p:cNvPr id="534" name="Group 44"/>
          <p:cNvGrpSpPr/>
          <p:nvPr/>
        </p:nvGrpSpPr>
        <p:grpSpPr>
          <a:xfrm>
            <a:off x="-1441786" y="878955"/>
            <a:ext cx="861723" cy="861723"/>
            <a:chOff x="-1" y="-1"/>
            <a:chExt cx="646290" cy="646290"/>
          </a:xfrm>
        </p:grpSpPr>
        <p:sp>
          <p:nvSpPr>
            <p:cNvPr id="532" name="Rectangle 45"/>
            <p:cNvSpPr/>
            <p:nvPr/>
          </p:nvSpPr>
          <p:spPr>
            <a:xfrm>
              <a:off x="-1" y="-1"/>
              <a:ext cx="646290" cy="646290"/>
            </a:xfrm>
            <a:prstGeom prst="rect">
              <a:avLst/>
            </a:prstGeom>
            <a:solidFill>
              <a:srgbClr val="1771EA"/>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3" name="TextBox 46"/>
            <p:cNvSpPr txBox="1"/>
            <p:nvPr/>
          </p:nvSpPr>
          <p:spPr>
            <a:xfrm>
              <a:off x="0" y="0"/>
              <a:ext cx="316911" cy="438723"/>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R:23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G:136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B:238</a:t>
              </a:r>
              <a:endParaRPr sz="1065" kern="0">
                <a:solidFill>
                  <a:srgbClr val="FFFFFF"/>
                </a:solidFill>
                <a:sym typeface="Calibri" panose="020F0502020204030204"/>
              </a:endParaRPr>
            </a:p>
          </p:txBody>
        </p:sp>
      </p:grpSp>
      <p:grpSp>
        <p:nvGrpSpPr>
          <p:cNvPr id="537" name="Group 47"/>
          <p:cNvGrpSpPr/>
          <p:nvPr/>
        </p:nvGrpSpPr>
        <p:grpSpPr>
          <a:xfrm>
            <a:off x="-1441786" y="1828873"/>
            <a:ext cx="861723" cy="861721"/>
            <a:chOff x="-1" y="-1"/>
            <a:chExt cx="646290" cy="646290"/>
          </a:xfrm>
        </p:grpSpPr>
        <p:sp>
          <p:nvSpPr>
            <p:cNvPr id="535" name="Rectangle 48"/>
            <p:cNvSpPr/>
            <p:nvPr/>
          </p:nvSpPr>
          <p:spPr>
            <a:xfrm>
              <a:off x="-1" y="-1"/>
              <a:ext cx="646290" cy="646290"/>
            </a:xfrm>
            <a:prstGeom prst="rect">
              <a:avLst/>
            </a:prstGeom>
            <a:solidFill>
              <a:srgbClr val="25C1FB"/>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6" name="TextBox 49"/>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pPr>
              <a:r>
                <a:rPr sz="1065" kern="0">
                  <a:solidFill>
                    <a:srgbClr val="000000"/>
                  </a:solidFill>
                  <a:sym typeface="Calibri" panose="020F0502020204030204"/>
                </a:rPr>
                <a:t>R:35</a:t>
              </a:r>
              <a:endParaRPr sz="1065" kern="0">
                <a:solidFill>
                  <a:srgbClr val="000000"/>
                </a:solidFill>
                <a:sym typeface="Calibri" panose="020F0502020204030204"/>
              </a:endParaRPr>
            </a:p>
            <a:p>
              <a:pPr defTabSz="609600" hangingPunct="0">
                <a:defRPr sz="800"/>
              </a:pPr>
              <a:r>
                <a:rPr sz="1065" kern="0">
                  <a:solidFill>
                    <a:srgbClr val="000000"/>
                  </a:solidFill>
                  <a:sym typeface="Calibri" panose="020F0502020204030204"/>
                </a:rPr>
                <a:t>G:204</a:t>
              </a:r>
              <a:endParaRPr sz="1065" kern="0">
                <a:solidFill>
                  <a:srgbClr val="000000"/>
                </a:solidFill>
                <a:sym typeface="Calibri" panose="020F0502020204030204"/>
              </a:endParaRPr>
            </a:p>
            <a:p>
              <a:pPr defTabSz="609600" hangingPunct="0">
                <a:defRPr sz="800"/>
              </a:pPr>
              <a:r>
                <a:rPr sz="1065" kern="0">
                  <a:solidFill>
                    <a:srgbClr val="000000"/>
                  </a:solidFill>
                  <a:sym typeface="Calibri" panose="020F0502020204030204"/>
                </a:rPr>
                <a:t>B:252</a:t>
              </a:r>
              <a:endParaRPr sz="1065" kern="0">
                <a:solidFill>
                  <a:srgbClr val="000000"/>
                </a:solidFill>
                <a:sym typeface="Calibri" panose="020F0502020204030204"/>
              </a:endParaRPr>
            </a:p>
          </p:txBody>
        </p:sp>
      </p:grpSp>
      <p:grpSp>
        <p:nvGrpSpPr>
          <p:cNvPr id="540" name="Group 50"/>
          <p:cNvGrpSpPr/>
          <p:nvPr/>
        </p:nvGrpSpPr>
        <p:grpSpPr>
          <a:xfrm>
            <a:off x="-1441786" y="2778788"/>
            <a:ext cx="861723" cy="861721"/>
            <a:chOff x="-1" y="-1"/>
            <a:chExt cx="646290" cy="646290"/>
          </a:xfrm>
        </p:grpSpPr>
        <p:sp>
          <p:nvSpPr>
            <p:cNvPr id="538" name="Rectangle 51"/>
            <p:cNvSpPr/>
            <p:nvPr/>
          </p:nvSpPr>
          <p:spPr>
            <a:xfrm>
              <a:off x="-1" y="-1"/>
              <a:ext cx="646290" cy="646290"/>
            </a:xfrm>
            <a:prstGeom prst="rect">
              <a:avLst/>
            </a:prstGeom>
            <a:solidFill>
              <a:srgbClr val="24BEBC"/>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9" name="TextBox 52"/>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R:33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G:200</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B:200</a:t>
              </a:r>
              <a:endParaRPr sz="1065" kern="0">
                <a:solidFill>
                  <a:srgbClr val="FFFFFF"/>
                </a:solidFill>
                <a:sym typeface="Calibri" panose="020F0502020204030204"/>
              </a:endParaRPr>
            </a:p>
          </p:txBody>
        </p:sp>
      </p:grpSp>
      <p:sp>
        <p:nvSpPr>
          <p:cNvPr id="541" name="TextBox 58"/>
          <p:cNvSpPr txBox="1"/>
          <p:nvPr/>
        </p:nvSpPr>
        <p:spPr>
          <a:xfrm>
            <a:off x="-1460597" y="4946796"/>
            <a:ext cx="861719" cy="523220"/>
          </a:xfrm>
          <a:prstGeom prst="rect">
            <a:avLst/>
          </a:prstGeom>
          <a:ln w="12700">
            <a:miter lim="400000"/>
          </a:ln>
        </p:spPr>
        <p:txBody>
          <a:bodyPr lIns="60959" rIns="60959">
            <a:spAutoFit/>
          </a:bodyPr>
          <a:lstStyle/>
          <a:p>
            <a:pPr defTabSz="609600" hangingPunct="0">
              <a:defRPr sz="700">
                <a:solidFill>
                  <a:srgbClr val="FFFFFF"/>
                </a:solidFill>
              </a:defRPr>
            </a:pPr>
            <a:r>
              <a:rPr sz="935" kern="0">
                <a:solidFill>
                  <a:srgbClr val="FFFFFF"/>
                </a:solidFill>
                <a:sym typeface="Calibri" panose="020F0502020204030204"/>
              </a:rPr>
              <a:t>中文字体：</a:t>
            </a:r>
            <a:endParaRPr sz="935" kern="0">
              <a:solidFill>
                <a:srgbClr val="1EA19F"/>
              </a:solidFill>
              <a:sym typeface="Calibri" panose="020F0502020204030204"/>
            </a:endParaRPr>
          </a:p>
          <a:p>
            <a:pPr defTabSz="609600" hangingPunct="0">
              <a:defRPr sz="1400">
                <a:solidFill>
                  <a:srgbClr val="FFFFFF"/>
                </a:solidFill>
                <a:latin typeface="Heiti SC Medium"/>
                <a:ea typeface="Heiti SC Medium"/>
                <a:cs typeface="Heiti SC Medium"/>
                <a:sym typeface="Heiti SC Medium"/>
              </a:defRPr>
            </a:pPr>
            <a:r>
              <a:rPr sz="1865" kern="0">
                <a:solidFill>
                  <a:srgbClr val="FFFFFF"/>
                </a:solidFill>
                <a:latin typeface="Heiti SC Medium"/>
                <a:ea typeface="Heiti SC Medium"/>
                <a:cs typeface="Heiti SC Medium"/>
                <a:sym typeface="Heiti SC Medium"/>
              </a:rPr>
              <a:t>黑体</a:t>
            </a:r>
            <a:endParaRPr sz="1865" kern="0">
              <a:solidFill>
                <a:srgbClr val="FFFFFF"/>
              </a:solidFill>
              <a:latin typeface="Heiti SC Medium"/>
              <a:ea typeface="Heiti SC Medium"/>
              <a:cs typeface="Heiti SC Medium"/>
              <a:sym typeface="Heiti SC Medium"/>
            </a:endParaRPr>
          </a:p>
        </p:txBody>
      </p:sp>
      <p:grpSp>
        <p:nvGrpSpPr>
          <p:cNvPr id="544" name="Group 59"/>
          <p:cNvGrpSpPr/>
          <p:nvPr/>
        </p:nvGrpSpPr>
        <p:grpSpPr>
          <a:xfrm>
            <a:off x="-1441786" y="3728701"/>
            <a:ext cx="861723" cy="861721"/>
            <a:chOff x="-1" y="-1"/>
            <a:chExt cx="646290" cy="646290"/>
          </a:xfrm>
        </p:grpSpPr>
        <p:sp>
          <p:nvSpPr>
            <p:cNvPr id="542" name="Rectangle 60"/>
            <p:cNvSpPr/>
            <p:nvPr/>
          </p:nvSpPr>
          <p:spPr>
            <a:xfrm>
              <a:off x="-1" y="-1"/>
              <a:ext cx="646290" cy="646290"/>
            </a:xfrm>
            <a:prstGeom prst="rect">
              <a:avLst/>
            </a:prstGeom>
            <a:solidFill>
              <a:srgbClr val="9F55FB"/>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43" name="TextBox 61"/>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R:176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G:115</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B:252</a:t>
              </a:r>
              <a:endParaRPr sz="1065" kern="0">
                <a:solidFill>
                  <a:srgbClr val="FFFFFF"/>
                </a:solidFill>
                <a:sym typeface="Calibri" panose="020F0502020204030204"/>
              </a:endParaRPr>
            </a:p>
          </p:txBody>
        </p:sp>
      </p:grpSp>
      <p:sp>
        <p:nvSpPr>
          <p:cNvPr id="545" name="Rectangle 62"/>
          <p:cNvSpPr txBox="1"/>
          <p:nvPr/>
        </p:nvSpPr>
        <p:spPr>
          <a:xfrm>
            <a:off x="-1460598" y="5545253"/>
            <a:ext cx="1027859" cy="564129"/>
          </a:xfrm>
          <a:prstGeom prst="rect">
            <a:avLst/>
          </a:prstGeom>
          <a:ln w="12700">
            <a:miter lim="400000"/>
          </a:ln>
        </p:spPr>
        <p:txBody>
          <a:bodyPr lIns="60959" rIns="60959">
            <a:spAutoFit/>
          </a:bodyPr>
          <a:lstStyle/>
          <a:p>
            <a:pPr defTabSz="609600" hangingPunct="0">
              <a:defRPr sz="700">
                <a:solidFill>
                  <a:srgbClr val="FFFFFF"/>
                </a:solidFill>
              </a:defRPr>
            </a:pPr>
            <a:r>
              <a:rPr sz="935" kern="0">
                <a:solidFill>
                  <a:srgbClr val="FFFFFF"/>
                </a:solidFill>
                <a:sym typeface="Calibri" panose="020F0502020204030204"/>
              </a:rPr>
              <a:t>英文字体：</a:t>
            </a:r>
            <a:endParaRPr sz="935" b="1" kern="0">
              <a:solidFill>
                <a:srgbClr val="FFFFFF"/>
              </a:solidFill>
              <a:latin typeface="Arial" panose="020B0604020202020204"/>
              <a:ea typeface="Arial" panose="020B0604020202020204"/>
              <a:cs typeface="Arial" panose="020B0604020202020204"/>
              <a:sym typeface="Arial" panose="020B0604020202020204"/>
            </a:endParaRPr>
          </a:p>
          <a:p>
            <a:pPr defTabSz="609600" hangingPunct="0">
              <a:defRPr sz="1600" b="1">
                <a:solidFill>
                  <a:srgbClr val="FFFFFF"/>
                </a:solidFill>
                <a:latin typeface="Arial" panose="020B0604020202020204"/>
                <a:ea typeface="Arial" panose="020B0604020202020204"/>
                <a:cs typeface="Arial" panose="020B0604020202020204"/>
                <a:sym typeface="Arial" panose="020B0604020202020204"/>
              </a:defRPr>
            </a:pPr>
            <a:r>
              <a:rPr sz="2135" b="1" kern="0">
                <a:solidFill>
                  <a:srgbClr val="FFFFFF"/>
                </a:solidFill>
                <a:latin typeface="Arial" panose="020B0604020202020204"/>
                <a:ea typeface="Arial" panose="020B0604020202020204"/>
                <a:cs typeface="Arial" panose="020B0604020202020204"/>
                <a:sym typeface="Arial" panose="020B0604020202020204"/>
              </a:rPr>
              <a:t>Arial</a:t>
            </a:r>
            <a:endParaRPr sz="2135" b="1" kern="0">
              <a:solidFill>
                <a:srgbClr val="FFFFFF"/>
              </a:solidFill>
              <a:latin typeface="Arial" panose="020B0604020202020204"/>
              <a:ea typeface="Arial" panose="020B0604020202020204"/>
              <a:cs typeface="Arial" panose="020B0604020202020204"/>
              <a:sym typeface="Arial" panose="020B0604020202020204"/>
            </a:endParaRPr>
          </a:p>
        </p:txBody>
      </p:sp>
      <p:grpSp>
        <p:nvGrpSpPr>
          <p:cNvPr id="554" name="Group 75"/>
          <p:cNvGrpSpPr/>
          <p:nvPr/>
        </p:nvGrpSpPr>
        <p:grpSpPr>
          <a:xfrm>
            <a:off x="-268113" y="278021"/>
            <a:ext cx="182440" cy="5851111"/>
            <a:chOff x="0" y="0"/>
            <a:chExt cx="136829" cy="4388332"/>
          </a:xfrm>
        </p:grpSpPr>
        <p:sp>
          <p:nvSpPr>
            <p:cNvPr id="546" name="Straight Connector 76"/>
            <p:cNvSpPr/>
            <p:nvPr/>
          </p:nvSpPr>
          <p:spPr>
            <a:xfrm flipH="1">
              <a:off x="0" y="1206199"/>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nvGrpSpPr>
            <p:cNvPr id="549" name="Group 77"/>
            <p:cNvGrpSpPr/>
            <p:nvPr/>
          </p:nvGrpSpPr>
          <p:grpSpPr>
            <a:xfrm>
              <a:off x="0" y="4046288"/>
              <a:ext cx="136830" cy="342045"/>
              <a:chOff x="0" y="0"/>
              <a:chExt cx="136829" cy="342044"/>
            </a:xfrm>
          </p:grpSpPr>
          <p:sp>
            <p:nvSpPr>
              <p:cNvPr id="547" name="Straight Connector 81"/>
              <p:cNvSpPr/>
              <p:nvPr/>
            </p:nvSpPr>
            <p:spPr>
              <a:xfrm flipH="1">
                <a:off x="0" y="342043"/>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48" name="Straight Connector 82"/>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52" name="Group 78"/>
            <p:cNvGrpSpPr/>
            <p:nvPr/>
          </p:nvGrpSpPr>
          <p:grpSpPr>
            <a:xfrm>
              <a:off x="0" y="0"/>
              <a:ext cx="136830" cy="864156"/>
              <a:chOff x="0" y="0"/>
              <a:chExt cx="136829" cy="864155"/>
            </a:xfrm>
          </p:grpSpPr>
          <p:sp>
            <p:nvSpPr>
              <p:cNvPr id="550" name="Straight Connector 79"/>
              <p:cNvSpPr/>
              <p:nvPr/>
            </p:nvSpPr>
            <p:spPr>
              <a:xfrm flipH="1">
                <a:off x="0" y="864155"/>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51" name="Straight Connector 80"/>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53" name="Straight Connector 93"/>
            <p:cNvSpPr/>
            <p:nvPr/>
          </p:nvSpPr>
          <p:spPr>
            <a:xfrm flipH="1">
              <a:off x="0" y="342044"/>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63" name="Group 95"/>
          <p:cNvGrpSpPr/>
          <p:nvPr/>
        </p:nvGrpSpPr>
        <p:grpSpPr>
          <a:xfrm>
            <a:off x="12262553" y="278021"/>
            <a:ext cx="182440" cy="5851111"/>
            <a:chOff x="0" y="0"/>
            <a:chExt cx="136829" cy="4388332"/>
          </a:xfrm>
        </p:grpSpPr>
        <p:sp>
          <p:nvSpPr>
            <p:cNvPr id="555" name="Straight Connector 96"/>
            <p:cNvSpPr/>
            <p:nvPr/>
          </p:nvSpPr>
          <p:spPr>
            <a:xfrm flipH="1">
              <a:off x="0" y="1206199"/>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nvGrpSpPr>
            <p:cNvPr id="558" name="Group 97"/>
            <p:cNvGrpSpPr/>
            <p:nvPr/>
          </p:nvGrpSpPr>
          <p:grpSpPr>
            <a:xfrm>
              <a:off x="0" y="4046288"/>
              <a:ext cx="136830" cy="342045"/>
              <a:chOff x="0" y="0"/>
              <a:chExt cx="136829" cy="342044"/>
            </a:xfrm>
          </p:grpSpPr>
          <p:sp>
            <p:nvSpPr>
              <p:cNvPr id="556" name="Straight Connector 102"/>
              <p:cNvSpPr/>
              <p:nvPr/>
            </p:nvSpPr>
            <p:spPr>
              <a:xfrm flipH="1">
                <a:off x="0" y="342043"/>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57" name="Straight Connector 103"/>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61" name="Group 98"/>
            <p:cNvGrpSpPr/>
            <p:nvPr/>
          </p:nvGrpSpPr>
          <p:grpSpPr>
            <a:xfrm>
              <a:off x="0" y="0"/>
              <a:ext cx="136830" cy="864156"/>
              <a:chOff x="0" y="0"/>
              <a:chExt cx="136829" cy="864155"/>
            </a:xfrm>
          </p:grpSpPr>
          <p:sp>
            <p:nvSpPr>
              <p:cNvPr id="559" name="Straight Connector 100"/>
              <p:cNvSpPr/>
              <p:nvPr/>
            </p:nvSpPr>
            <p:spPr>
              <a:xfrm flipH="1">
                <a:off x="0" y="864155"/>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60" name="Straight Connector 101"/>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62" name="Straight Connector 99"/>
            <p:cNvSpPr/>
            <p:nvPr/>
          </p:nvSpPr>
          <p:spPr>
            <a:xfrm flipH="1">
              <a:off x="0" y="342044"/>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64"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pic>
        <p:nvPicPr>
          <p:cNvPr id="566" name="图片 3" descr="图片 3"/>
          <p:cNvPicPr>
            <a:picLocks noChangeAspect="1"/>
          </p:cNvPicPr>
          <p:nvPr/>
        </p:nvPicPr>
        <p:blipFill>
          <a:blip r:embed="rId2" cstate="screen"/>
          <a:srcRect/>
          <a:stretch>
            <a:fillRect/>
          </a:stretch>
        </p:blipFill>
        <p:spPr>
          <a:xfrm>
            <a:off x="10435779" y="248044"/>
            <a:ext cx="1360405" cy="451269"/>
          </a:xfrm>
          <a:prstGeom prst="rect">
            <a:avLst/>
          </a:prstGeom>
          <a:ln w="12700">
            <a:miter lim="400000"/>
            <a:headEnd/>
            <a:tailEnd/>
          </a:ln>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6_Comparison">
    <p:bg>
      <p:bgPr>
        <a:solidFill>
          <a:schemeClr val="bg1"/>
        </a:solidFill>
        <a:effectLst/>
      </p:bgPr>
    </p:bg>
    <p:spTree>
      <p:nvGrpSpPr>
        <p:cNvPr id="1" name=""/>
        <p:cNvGrpSpPr/>
        <p:nvPr/>
      </p:nvGrpSpPr>
      <p:grpSpPr>
        <a:xfrm>
          <a:off x="0" y="0"/>
          <a:ext cx="0" cy="0"/>
          <a:chOff x="0" y="0"/>
          <a:chExt cx="0" cy="0"/>
        </a:xfrm>
      </p:grpSpPr>
      <p:grpSp>
        <p:nvGrpSpPr>
          <p:cNvPr id="528" name="Group 63"/>
          <p:cNvGrpSpPr/>
          <p:nvPr/>
        </p:nvGrpSpPr>
        <p:grpSpPr>
          <a:xfrm>
            <a:off x="606010" y="-295890"/>
            <a:ext cx="10977237" cy="225780"/>
            <a:chOff x="0" y="0"/>
            <a:chExt cx="8232927" cy="169333"/>
          </a:xfrm>
        </p:grpSpPr>
        <p:grpSp>
          <p:nvGrpSpPr>
            <p:cNvPr id="525" name="Group 12"/>
            <p:cNvGrpSpPr/>
            <p:nvPr/>
          </p:nvGrpSpPr>
          <p:grpSpPr>
            <a:xfrm>
              <a:off x="2742292" y="15394"/>
              <a:ext cx="690489" cy="153940"/>
              <a:chOff x="0" y="0"/>
              <a:chExt cx="690487" cy="153939"/>
            </a:xfrm>
          </p:grpSpPr>
          <p:grpSp>
            <p:nvGrpSpPr>
              <p:cNvPr id="523" name="Group 13"/>
              <p:cNvGrpSpPr/>
              <p:nvPr/>
            </p:nvGrpSpPr>
            <p:grpSpPr>
              <a:xfrm>
                <a:off x="0" y="0"/>
                <a:ext cx="342044" cy="153940"/>
                <a:chOff x="0" y="0"/>
                <a:chExt cx="342043" cy="153939"/>
              </a:xfrm>
            </p:grpSpPr>
            <p:sp>
              <p:nvSpPr>
                <p:cNvPr id="521" name="Straight Connector 15"/>
                <p:cNvSpPr/>
                <p:nvPr/>
              </p:nvSpPr>
              <p:spPr>
                <a:xfrm flipV="1">
                  <a:off x="-1" y="0"/>
                  <a:ext cx="2"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22" name="Straight Connector 16"/>
                <p:cNvSpPr/>
                <p:nvPr/>
              </p:nvSpPr>
              <p:spPr>
                <a:xfrm flipV="1">
                  <a:off x="342043"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24" name="Straight Connector 14"/>
              <p:cNvSpPr/>
              <p:nvPr/>
            </p:nvSpPr>
            <p:spPr>
              <a:xfrm flipV="1">
                <a:off x="690487"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26" name="Straight Connector 22"/>
            <p:cNvSpPr/>
            <p:nvPr/>
          </p:nvSpPr>
          <p:spPr>
            <a:xfrm flipV="1">
              <a:off x="-1" y="0"/>
              <a:ext cx="2"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27" name="Straight Connector 36"/>
            <p:cNvSpPr/>
            <p:nvPr/>
          </p:nvSpPr>
          <p:spPr>
            <a:xfrm flipV="1">
              <a:off x="8232927"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31" name="Group 41"/>
          <p:cNvGrpSpPr/>
          <p:nvPr/>
        </p:nvGrpSpPr>
        <p:grpSpPr>
          <a:xfrm>
            <a:off x="-1441786" y="-70962"/>
            <a:ext cx="861723" cy="861723"/>
            <a:chOff x="-1" y="-1"/>
            <a:chExt cx="646290" cy="646290"/>
          </a:xfrm>
        </p:grpSpPr>
        <p:sp>
          <p:nvSpPr>
            <p:cNvPr id="529" name="Rectangle 42"/>
            <p:cNvSpPr/>
            <p:nvPr/>
          </p:nvSpPr>
          <p:spPr>
            <a:xfrm>
              <a:off x="-1" y="-1"/>
              <a:ext cx="646290" cy="646290"/>
            </a:xfrm>
            <a:prstGeom prst="rect">
              <a:avLst/>
            </a:prstGeom>
            <a:solidFill>
              <a:srgbClr val="24215F"/>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0" name="TextBox 43"/>
            <p:cNvSpPr txBox="1"/>
            <p:nvPr/>
          </p:nvSpPr>
          <p:spPr>
            <a:xfrm>
              <a:off x="0" y="0"/>
              <a:ext cx="265215" cy="438723"/>
            </a:xfrm>
            <a:prstGeom prst="rect">
              <a:avLst/>
            </a:prstGeom>
            <a:solidFill>
              <a:srgbClr val="24215F"/>
            </a:solid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R:36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G:33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B:95</a:t>
              </a:r>
              <a:endParaRPr sz="1065" kern="0">
                <a:solidFill>
                  <a:srgbClr val="FFFFFF"/>
                </a:solidFill>
                <a:sym typeface="Calibri" panose="020F0502020204030204"/>
              </a:endParaRPr>
            </a:p>
          </p:txBody>
        </p:sp>
      </p:grpSp>
      <p:grpSp>
        <p:nvGrpSpPr>
          <p:cNvPr id="534" name="Group 44"/>
          <p:cNvGrpSpPr/>
          <p:nvPr/>
        </p:nvGrpSpPr>
        <p:grpSpPr>
          <a:xfrm>
            <a:off x="-1441786" y="878955"/>
            <a:ext cx="861723" cy="861723"/>
            <a:chOff x="-1" y="-1"/>
            <a:chExt cx="646290" cy="646290"/>
          </a:xfrm>
        </p:grpSpPr>
        <p:sp>
          <p:nvSpPr>
            <p:cNvPr id="532" name="Rectangle 45"/>
            <p:cNvSpPr/>
            <p:nvPr/>
          </p:nvSpPr>
          <p:spPr>
            <a:xfrm>
              <a:off x="-1" y="-1"/>
              <a:ext cx="646290" cy="646290"/>
            </a:xfrm>
            <a:prstGeom prst="rect">
              <a:avLst/>
            </a:prstGeom>
            <a:solidFill>
              <a:srgbClr val="1771EA"/>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3" name="TextBox 46"/>
            <p:cNvSpPr txBox="1"/>
            <p:nvPr/>
          </p:nvSpPr>
          <p:spPr>
            <a:xfrm>
              <a:off x="0" y="0"/>
              <a:ext cx="316911" cy="438723"/>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R:23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G:136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B:238</a:t>
              </a:r>
              <a:endParaRPr sz="1065" kern="0">
                <a:solidFill>
                  <a:srgbClr val="FFFFFF"/>
                </a:solidFill>
                <a:sym typeface="Calibri" panose="020F0502020204030204"/>
              </a:endParaRPr>
            </a:p>
          </p:txBody>
        </p:sp>
      </p:grpSp>
      <p:grpSp>
        <p:nvGrpSpPr>
          <p:cNvPr id="537" name="Group 47"/>
          <p:cNvGrpSpPr/>
          <p:nvPr/>
        </p:nvGrpSpPr>
        <p:grpSpPr>
          <a:xfrm>
            <a:off x="-1441786" y="1828873"/>
            <a:ext cx="861723" cy="861721"/>
            <a:chOff x="-1" y="-1"/>
            <a:chExt cx="646290" cy="646290"/>
          </a:xfrm>
        </p:grpSpPr>
        <p:sp>
          <p:nvSpPr>
            <p:cNvPr id="535" name="Rectangle 48"/>
            <p:cNvSpPr/>
            <p:nvPr/>
          </p:nvSpPr>
          <p:spPr>
            <a:xfrm>
              <a:off x="-1" y="-1"/>
              <a:ext cx="646290" cy="646290"/>
            </a:xfrm>
            <a:prstGeom prst="rect">
              <a:avLst/>
            </a:prstGeom>
            <a:solidFill>
              <a:srgbClr val="25C1FB"/>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6" name="TextBox 49"/>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pPr>
              <a:r>
                <a:rPr sz="1065" kern="0">
                  <a:solidFill>
                    <a:srgbClr val="000000"/>
                  </a:solidFill>
                  <a:sym typeface="Calibri" panose="020F0502020204030204"/>
                </a:rPr>
                <a:t>R:35</a:t>
              </a:r>
              <a:endParaRPr sz="1065" kern="0">
                <a:solidFill>
                  <a:srgbClr val="000000"/>
                </a:solidFill>
                <a:sym typeface="Calibri" panose="020F0502020204030204"/>
              </a:endParaRPr>
            </a:p>
            <a:p>
              <a:pPr defTabSz="609600" hangingPunct="0">
                <a:defRPr sz="800"/>
              </a:pPr>
              <a:r>
                <a:rPr sz="1065" kern="0">
                  <a:solidFill>
                    <a:srgbClr val="000000"/>
                  </a:solidFill>
                  <a:sym typeface="Calibri" panose="020F0502020204030204"/>
                </a:rPr>
                <a:t>G:204</a:t>
              </a:r>
              <a:endParaRPr sz="1065" kern="0">
                <a:solidFill>
                  <a:srgbClr val="000000"/>
                </a:solidFill>
                <a:sym typeface="Calibri" panose="020F0502020204030204"/>
              </a:endParaRPr>
            </a:p>
            <a:p>
              <a:pPr defTabSz="609600" hangingPunct="0">
                <a:defRPr sz="800"/>
              </a:pPr>
              <a:r>
                <a:rPr sz="1065" kern="0">
                  <a:solidFill>
                    <a:srgbClr val="000000"/>
                  </a:solidFill>
                  <a:sym typeface="Calibri" panose="020F0502020204030204"/>
                </a:rPr>
                <a:t>B:252</a:t>
              </a:r>
              <a:endParaRPr sz="1065" kern="0">
                <a:solidFill>
                  <a:srgbClr val="000000"/>
                </a:solidFill>
                <a:sym typeface="Calibri" panose="020F0502020204030204"/>
              </a:endParaRPr>
            </a:p>
          </p:txBody>
        </p:sp>
      </p:grpSp>
      <p:grpSp>
        <p:nvGrpSpPr>
          <p:cNvPr id="540" name="Group 50"/>
          <p:cNvGrpSpPr/>
          <p:nvPr/>
        </p:nvGrpSpPr>
        <p:grpSpPr>
          <a:xfrm>
            <a:off x="-1441786" y="2778788"/>
            <a:ext cx="861723" cy="861721"/>
            <a:chOff x="-1" y="-1"/>
            <a:chExt cx="646290" cy="646290"/>
          </a:xfrm>
        </p:grpSpPr>
        <p:sp>
          <p:nvSpPr>
            <p:cNvPr id="538" name="Rectangle 51"/>
            <p:cNvSpPr/>
            <p:nvPr/>
          </p:nvSpPr>
          <p:spPr>
            <a:xfrm>
              <a:off x="-1" y="-1"/>
              <a:ext cx="646290" cy="646290"/>
            </a:xfrm>
            <a:prstGeom prst="rect">
              <a:avLst/>
            </a:prstGeom>
            <a:solidFill>
              <a:srgbClr val="24BEBC"/>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9" name="TextBox 52"/>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R:33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G:200</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B:200</a:t>
              </a:r>
              <a:endParaRPr sz="1065" kern="0">
                <a:solidFill>
                  <a:srgbClr val="FFFFFF"/>
                </a:solidFill>
                <a:sym typeface="Calibri" panose="020F0502020204030204"/>
              </a:endParaRPr>
            </a:p>
          </p:txBody>
        </p:sp>
      </p:grpSp>
      <p:sp>
        <p:nvSpPr>
          <p:cNvPr id="541" name="TextBox 58"/>
          <p:cNvSpPr txBox="1"/>
          <p:nvPr/>
        </p:nvSpPr>
        <p:spPr>
          <a:xfrm>
            <a:off x="-1460597" y="4946796"/>
            <a:ext cx="861719" cy="523220"/>
          </a:xfrm>
          <a:prstGeom prst="rect">
            <a:avLst/>
          </a:prstGeom>
          <a:ln w="12700">
            <a:miter lim="400000"/>
          </a:ln>
        </p:spPr>
        <p:txBody>
          <a:bodyPr lIns="60959" rIns="60959">
            <a:spAutoFit/>
          </a:bodyPr>
          <a:lstStyle/>
          <a:p>
            <a:pPr defTabSz="609600" hangingPunct="0">
              <a:defRPr sz="700">
                <a:solidFill>
                  <a:srgbClr val="FFFFFF"/>
                </a:solidFill>
              </a:defRPr>
            </a:pPr>
            <a:r>
              <a:rPr sz="935" kern="0">
                <a:solidFill>
                  <a:srgbClr val="FFFFFF"/>
                </a:solidFill>
                <a:sym typeface="Calibri" panose="020F0502020204030204"/>
              </a:rPr>
              <a:t>中文字体：</a:t>
            </a:r>
            <a:endParaRPr sz="935" kern="0">
              <a:solidFill>
                <a:srgbClr val="1EA19F"/>
              </a:solidFill>
              <a:sym typeface="Calibri" panose="020F0502020204030204"/>
            </a:endParaRPr>
          </a:p>
          <a:p>
            <a:pPr defTabSz="609600" hangingPunct="0">
              <a:defRPr sz="1400">
                <a:solidFill>
                  <a:srgbClr val="FFFFFF"/>
                </a:solidFill>
                <a:latin typeface="Heiti SC Medium"/>
                <a:ea typeface="Heiti SC Medium"/>
                <a:cs typeface="Heiti SC Medium"/>
                <a:sym typeface="Heiti SC Medium"/>
              </a:defRPr>
            </a:pPr>
            <a:r>
              <a:rPr sz="1865" kern="0">
                <a:solidFill>
                  <a:srgbClr val="FFFFFF"/>
                </a:solidFill>
                <a:latin typeface="Heiti SC Medium"/>
                <a:ea typeface="Heiti SC Medium"/>
                <a:cs typeface="Heiti SC Medium"/>
                <a:sym typeface="Heiti SC Medium"/>
              </a:rPr>
              <a:t>黑体</a:t>
            </a:r>
            <a:endParaRPr sz="1865" kern="0">
              <a:solidFill>
                <a:srgbClr val="FFFFFF"/>
              </a:solidFill>
              <a:latin typeface="Heiti SC Medium"/>
              <a:ea typeface="Heiti SC Medium"/>
              <a:cs typeface="Heiti SC Medium"/>
              <a:sym typeface="Heiti SC Medium"/>
            </a:endParaRPr>
          </a:p>
        </p:txBody>
      </p:sp>
      <p:grpSp>
        <p:nvGrpSpPr>
          <p:cNvPr id="544" name="Group 59"/>
          <p:cNvGrpSpPr/>
          <p:nvPr/>
        </p:nvGrpSpPr>
        <p:grpSpPr>
          <a:xfrm>
            <a:off x="-1441786" y="3728701"/>
            <a:ext cx="861723" cy="861721"/>
            <a:chOff x="-1" y="-1"/>
            <a:chExt cx="646290" cy="646290"/>
          </a:xfrm>
        </p:grpSpPr>
        <p:sp>
          <p:nvSpPr>
            <p:cNvPr id="542" name="Rectangle 60"/>
            <p:cNvSpPr/>
            <p:nvPr/>
          </p:nvSpPr>
          <p:spPr>
            <a:xfrm>
              <a:off x="-1" y="-1"/>
              <a:ext cx="646290" cy="646290"/>
            </a:xfrm>
            <a:prstGeom prst="rect">
              <a:avLst/>
            </a:prstGeom>
            <a:solidFill>
              <a:srgbClr val="9F55FB"/>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43" name="TextBox 61"/>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R:176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G:115</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B:252</a:t>
              </a:r>
              <a:endParaRPr sz="1065" kern="0">
                <a:solidFill>
                  <a:srgbClr val="FFFFFF"/>
                </a:solidFill>
                <a:sym typeface="Calibri" panose="020F0502020204030204"/>
              </a:endParaRPr>
            </a:p>
          </p:txBody>
        </p:sp>
      </p:grpSp>
      <p:sp>
        <p:nvSpPr>
          <p:cNvPr id="545" name="Rectangle 62"/>
          <p:cNvSpPr txBox="1"/>
          <p:nvPr/>
        </p:nvSpPr>
        <p:spPr>
          <a:xfrm>
            <a:off x="-1460598" y="5545253"/>
            <a:ext cx="1027859" cy="564129"/>
          </a:xfrm>
          <a:prstGeom prst="rect">
            <a:avLst/>
          </a:prstGeom>
          <a:ln w="12700">
            <a:miter lim="400000"/>
          </a:ln>
        </p:spPr>
        <p:txBody>
          <a:bodyPr lIns="60959" rIns="60959">
            <a:spAutoFit/>
          </a:bodyPr>
          <a:lstStyle/>
          <a:p>
            <a:pPr defTabSz="609600" hangingPunct="0">
              <a:defRPr sz="700">
                <a:solidFill>
                  <a:srgbClr val="FFFFFF"/>
                </a:solidFill>
              </a:defRPr>
            </a:pPr>
            <a:r>
              <a:rPr sz="935" kern="0">
                <a:solidFill>
                  <a:srgbClr val="FFFFFF"/>
                </a:solidFill>
                <a:sym typeface="Calibri" panose="020F0502020204030204"/>
              </a:rPr>
              <a:t>英文字体：</a:t>
            </a:r>
            <a:endParaRPr sz="935" b="1" kern="0">
              <a:solidFill>
                <a:srgbClr val="FFFFFF"/>
              </a:solidFill>
              <a:latin typeface="Arial" panose="020B0604020202020204"/>
              <a:ea typeface="Arial" panose="020B0604020202020204"/>
              <a:cs typeface="Arial" panose="020B0604020202020204"/>
              <a:sym typeface="Arial" panose="020B0604020202020204"/>
            </a:endParaRPr>
          </a:p>
          <a:p>
            <a:pPr defTabSz="609600" hangingPunct="0">
              <a:defRPr sz="1600" b="1">
                <a:solidFill>
                  <a:srgbClr val="FFFFFF"/>
                </a:solidFill>
                <a:latin typeface="Arial" panose="020B0604020202020204"/>
                <a:ea typeface="Arial" panose="020B0604020202020204"/>
                <a:cs typeface="Arial" panose="020B0604020202020204"/>
                <a:sym typeface="Arial" panose="020B0604020202020204"/>
              </a:defRPr>
            </a:pPr>
            <a:r>
              <a:rPr sz="2135" b="1" kern="0">
                <a:solidFill>
                  <a:srgbClr val="FFFFFF"/>
                </a:solidFill>
                <a:latin typeface="Arial" panose="020B0604020202020204"/>
                <a:ea typeface="Arial" panose="020B0604020202020204"/>
                <a:cs typeface="Arial" panose="020B0604020202020204"/>
                <a:sym typeface="Arial" panose="020B0604020202020204"/>
              </a:rPr>
              <a:t>Arial</a:t>
            </a:r>
            <a:endParaRPr sz="2135" b="1" kern="0">
              <a:solidFill>
                <a:srgbClr val="FFFFFF"/>
              </a:solidFill>
              <a:latin typeface="Arial" panose="020B0604020202020204"/>
              <a:ea typeface="Arial" panose="020B0604020202020204"/>
              <a:cs typeface="Arial" panose="020B0604020202020204"/>
              <a:sym typeface="Arial" panose="020B0604020202020204"/>
            </a:endParaRPr>
          </a:p>
        </p:txBody>
      </p:sp>
      <p:grpSp>
        <p:nvGrpSpPr>
          <p:cNvPr id="554" name="Group 75"/>
          <p:cNvGrpSpPr/>
          <p:nvPr/>
        </p:nvGrpSpPr>
        <p:grpSpPr>
          <a:xfrm>
            <a:off x="-268113" y="278021"/>
            <a:ext cx="182440" cy="5851111"/>
            <a:chOff x="0" y="0"/>
            <a:chExt cx="136829" cy="4388332"/>
          </a:xfrm>
        </p:grpSpPr>
        <p:sp>
          <p:nvSpPr>
            <p:cNvPr id="546" name="Straight Connector 76"/>
            <p:cNvSpPr/>
            <p:nvPr/>
          </p:nvSpPr>
          <p:spPr>
            <a:xfrm flipH="1">
              <a:off x="0" y="1206199"/>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nvGrpSpPr>
            <p:cNvPr id="549" name="Group 77"/>
            <p:cNvGrpSpPr/>
            <p:nvPr/>
          </p:nvGrpSpPr>
          <p:grpSpPr>
            <a:xfrm>
              <a:off x="0" y="4046288"/>
              <a:ext cx="136830" cy="342045"/>
              <a:chOff x="0" y="0"/>
              <a:chExt cx="136829" cy="342044"/>
            </a:xfrm>
          </p:grpSpPr>
          <p:sp>
            <p:nvSpPr>
              <p:cNvPr id="547" name="Straight Connector 81"/>
              <p:cNvSpPr/>
              <p:nvPr/>
            </p:nvSpPr>
            <p:spPr>
              <a:xfrm flipH="1">
                <a:off x="0" y="342043"/>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48" name="Straight Connector 82"/>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52" name="Group 78"/>
            <p:cNvGrpSpPr/>
            <p:nvPr/>
          </p:nvGrpSpPr>
          <p:grpSpPr>
            <a:xfrm>
              <a:off x="0" y="0"/>
              <a:ext cx="136830" cy="864156"/>
              <a:chOff x="0" y="0"/>
              <a:chExt cx="136829" cy="864155"/>
            </a:xfrm>
          </p:grpSpPr>
          <p:sp>
            <p:nvSpPr>
              <p:cNvPr id="550" name="Straight Connector 79"/>
              <p:cNvSpPr/>
              <p:nvPr/>
            </p:nvSpPr>
            <p:spPr>
              <a:xfrm flipH="1">
                <a:off x="0" y="864155"/>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51" name="Straight Connector 80"/>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53" name="Straight Connector 93"/>
            <p:cNvSpPr/>
            <p:nvPr/>
          </p:nvSpPr>
          <p:spPr>
            <a:xfrm flipH="1">
              <a:off x="0" y="342044"/>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63" name="Group 95"/>
          <p:cNvGrpSpPr/>
          <p:nvPr/>
        </p:nvGrpSpPr>
        <p:grpSpPr>
          <a:xfrm>
            <a:off x="12262553" y="278021"/>
            <a:ext cx="182440" cy="5851111"/>
            <a:chOff x="0" y="0"/>
            <a:chExt cx="136829" cy="4388332"/>
          </a:xfrm>
        </p:grpSpPr>
        <p:sp>
          <p:nvSpPr>
            <p:cNvPr id="555" name="Straight Connector 96"/>
            <p:cNvSpPr/>
            <p:nvPr/>
          </p:nvSpPr>
          <p:spPr>
            <a:xfrm flipH="1">
              <a:off x="0" y="1206199"/>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nvGrpSpPr>
            <p:cNvPr id="558" name="Group 97"/>
            <p:cNvGrpSpPr/>
            <p:nvPr/>
          </p:nvGrpSpPr>
          <p:grpSpPr>
            <a:xfrm>
              <a:off x="0" y="4046288"/>
              <a:ext cx="136830" cy="342045"/>
              <a:chOff x="0" y="0"/>
              <a:chExt cx="136829" cy="342044"/>
            </a:xfrm>
          </p:grpSpPr>
          <p:sp>
            <p:nvSpPr>
              <p:cNvPr id="556" name="Straight Connector 102"/>
              <p:cNvSpPr/>
              <p:nvPr/>
            </p:nvSpPr>
            <p:spPr>
              <a:xfrm flipH="1">
                <a:off x="0" y="342043"/>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57" name="Straight Connector 103"/>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61" name="Group 98"/>
            <p:cNvGrpSpPr/>
            <p:nvPr/>
          </p:nvGrpSpPr>
          <p:grpSpPr>
            <a:xfrm>
              <a:off x="0" y="0"/>
              <a:ext cx="136830" cy="864156"/>
              <a:chOff x="0" y="0"/>
              <a:chExt cx="136829" cy="864155"/>
            </a:xfrm>
          </p:grpSpPr>
          <p:sp>
            <p:nvSpPr>
              <p:cNvPr id="559" name="Straight Connector 100"/>
              <p:cNvSpPr/>
              <p:nvPr/>
            </p:nvSpPr>
            <p:spPr>
              <a:xfrm flipH="1">
                <a:off x="0" y="864155"/>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60" name="Straight Connector 101"/>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62" name="Straight Connector 99"/>
            <p:cNvSpPr/>
            <p:nvPr/>
          </p:nvSpPr>
          <p:spPr>
            <a:xfrm flipH="1">
              <a:off x="0" y="342044"/>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64"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pic>
        <p:nvPicPr>
          <p:cNvPr id="48" name="图片 47"/>
          <p:cNvPicPr>
            <a:picLocks noChangeAspect="1"/>
          </p:cNvPicPr>
          <p:nvPr userDrawn="1"/>
        </p:nvPicPr>
        <p:blipFill rotWithShape="1">
          <a:blip r:embed="rId2" cstate="screen"/>
          <a:srcRect/>
          <a:stretch>
            <a:fillRect/>
          </a:stretch>
        </p:blipFill>
        <p:spPr>
          <a:xfrm>
            <a:off x="10342440" y="231835"/>
            <a:ext cx="1455861" cy="488934"/>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8_Comparison">
    <p:bg>
      <p:bgPr>
        <a:solidFill>
          <a:srgbClr val="1771EA"/>
        </a:solidFill>
        <a:effectLst/>
      </p:bgPr>
    </p:bg>
    <p:spTree>
      <p:nvGrpSpPr>
        <p:cNvPr id="1" name=""/>
        <p:cNvGrpSpPr/>
        <p:nvPr/>
      </p:nvGrpSpPr>
      <p:grpSpPr>
        <a:xfrm>
          <a:off x="0" y="0"/>
          <a:ext cx="0" cy="0"/>
          <a:chOff x="0" y="0"/>
          <a:chExt cx="0" cy="0"/>
        </a:xfrm>
      </p:grpSpPr>
      <p:grpSp>
        <p:nvGrpSpPr>
          <p:cNvPr id="528" name="Group 63"/>
          <p:cNvGrpSpPr/>
          <p:nvPr/>
        </p:nvGrpSpPr>
        <p:grpSpPr>
          <a:xfrm>
            <a:off x="606010" y="-295890"/>
            <a:ext cx="10977237" cy="225780"/>
            <a:chOff x="0" y="0"/>
            <a:chExt cx="8232927" cy="169333"/>
          </a:xfrm>
        </p:grpSpPr>
        <p:grpSp>
          <p:nvGrpSpPr>
            <p:cNvPr id="525" name="Group 12"/>
            <p:cNvGrpSpPr/>
            <p:nvPr/>
          </p:nvGrpSpPr>
          <p:grpSpPr>
            <a:xfrm>
              <a:off x="2742292" y="15394"/>
              <a:ext cx="690489" cy="153940"/>
              <a:chOff x="0" y="0"/>
              <a:chExt cx="690487" cy="153939"/>
            </a:xfrm>
          </p:grpSpPr>
          <p:grpSp>
            <p:nvGrpSpPr>
              <p:cNvPr id="523" name="Group 13"/>
              <p:cNvGrpSpPr/>
              <p:nvPr/>
            </p:nvGrpSpPr>
            <p:grpSpPr>
              <a:xfrm>
                <a:off x="0" y="0"/>
                <a:ext cx="342044" cy="153940"/>
                <a:chOff x="0" y="0"/>
                <a:chExt cx="342043" cy="153939"/>
              </a:xfrm>
            </p:grpSpPr>
            <p:sp>
              <p:nvSpPr>
                <p:cNvPr id="521" name="Straight Connector 15"/>
                <p:cNvSpPr/>
                <p:nvPr/>
              </p:nvSpPr>
              <p:spPr>
                <a:xfrm flipV="1">
                  <a:off x="-1" y="0"/>
                  <a:ext cx="2"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22" name="Straight Connector 16"/>
                <p:cNvSpPr/>
                <p:nvPr/>
              </p:nvSpPr>
              <p:spPr>
                <a:xfrm flipV="1">
                  <a:off x="342043"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24" name="Straight Connector 14"/>
              <p:cNvSpPr/>
              <p:nvPr/>
            </p:nvSpPr>
            <p:spPr>
              <a:xfrm flipV="1">
                <a:off x="690487"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26" name="Straight Connector 22"/>
            <p:cNvSpPr/>
            <p:nvPr/>
          </p:nvSpPr>
          <p:spPr>
            <a:xfrm flipV="1">
              <a:off x="-1" y="0"/>
              <a:ext cx="2"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27" name="Straight Connector 36"/>
            <p:cNvSpPr/>
            <p:nvPr/>
          </p:nvSpPr>
          <p:spPr>
            <a:xfrm flipV="1">
              <a:off x="8232927"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31" name="Group 41"/>
          <p:cNvGrpSpPr/>
          <p:nvPr/>
        </p:nvGrpSpPr>
        <p:grpSpPr>
          <a:xfrm>
            <a:off x="-1441786" y="-70962"/>
            <a:ext cx="861723" cy="861723"/>
            <a:chOff x="-1" y="-1"/>
            <a:chExt cx="646290" cy="646290"/>
          </a:xfrm>
        </p:grpSpPr>
        <p:sp>
          <p:nvSpPr>
            <p:cNvPr id="529" name="Rectangle 42"/>
            <p:cNvSpPr/>
            <p:nvPr/>
          </p:nvSpPr>
          <p:spPr>
            <a:xfrm>
              <a:off x="-1" y="-1"/>
              <a:ext cx="646290" cy="646290"/>
            </a:xfrm>
            <a:prstGeom prst="rect">
              <a:avLst/>
            </a:prstGeom>
            <a:solidFill>
              <a:srgbClr val="24215F"/>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0" name="TextBox 43"/>
            <p:cNvSpPr txBox="1"/>
            <p:nvPr/>
          </p:nvSpPr>
          <p:spPr>
            <a:xfrm>
              <a:off x="0" y="0"/>
              <a:ext cx="265215" cy="438723"/>
            </a:xfrm>
            <a:prstGeom prst="rect">
              <a:avLst/>
            </a:prstGeom>
            <a:solidFill>
              <a:srgbClr val="24215F"/>
            </a:solid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R:36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G:33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B:95</a:t>
              </a:r>
              <a:endParaRPr sz="1065" kern="0">
                <a:solidFill>
                  <a:srgbClr val="FFFFFF"/>
                </a:solidFill>
                <a:sym typeface="Calibri" panose="020F0502020204030204"/>
              </a:endParaRPr>
            </a:p>
          </p:txBody>
        </p:sp>
      </p:grpSp>
      <p:grpSp>
        <p:nvGrpSpPr>
          <p:cNvPr id="534" name="Group 44"/>
          <p:cNvGrpSpPr/>
          <p:nvPr/>
        </p:nvGrpSpPr>
        <p:grpSpPr>
          <a:xfrm>
            <a:off x="-1441786" y="878955"/>
            <a:ext cx="861723" cy="861723"/>
            <a:chOff x="-1" y="-1"/>
            <a:chExt cx="646290" cy="646290"/>
          </a:xfrm>
        </p:grpSpPr>
        <p:sp>
          <p:nvSpPr>
            <p:cNvPr id="532" name="Rectangle 45"/>
            <p:cNvSpPr/>
            <p:nvPr/>
          </p:nvSpPr>
          <p:spPr>
            <a:xfrm>
              <a:off x="-1" y="-1"/>
              <a:ext cx="646290" cy="646290"/>
            </a:xfrm>
            <a:prstGeom prst="rect">
              <a:avLst/>
            </a:prstGeom>
            <a:solidFill>
              <a:srgbClr val="1771EA"/>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3" name="TextBox 46"/>
            <p:cNvSpPr txBox="1"/>
            <p:nvPr/>
          </p:nvSpPr>
          <p:spPr>
            <a:xfrm>
              <a:off x="0" y="0"/>
              <a:ext cx="316911" cy="438723"/>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R:23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G:136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B:238</a:t>
              </a:r>
              <a:endParaRPr sz="1065" kern="0">
                <a:solidFill>
                  <a:srgbClr val="FFFFFF"/>
                </a:solidFill>
                <a:sym typeface="Calibri" panose="020F0502020204030204"/>
              </a:endParaRPr>
            </a:p>
          </p:txBody>
        </p:sp>
      </p:grpSp>
      <p:grpSp>
        <p:nvGrpSpPr>
          <p:cNvPr id="537" name="Group 47"/>
          <p:cNvGrpSpPr/>
          <p:nvPr/>
        </p:nvGrpSpPr>
        <p:grpSpPr>
          <a:xfrm>
            <a:off x="-1441786" y="1828873"/>
            <a:ext cx="861723" cy="861721"/>
            <a:chOff x="-1" y="-1"/>
            <a:chExt cx="646290" cy="646290"/>
          </a:xfrm>
        </p:grpSpPr>
        <p:sp>
          <p:nvSpPr>
            <p:cNvPr id="535" name="Rectangle 48"/>
            <p:cNvSpPr/>
            <p:nvPr/>
          </p:nvSpPr>
          <p:spPr>
            <a:xfrm>
              <a:off x="-1" y="-1"/>
              <a:ext cx="646290" cy="646290"/>
            </a:xfrm>
            <a:prstGeom prst="rect">
              <a:avLst/>
            </a:prstGeom>
            <a:solidFill>
              <a:srgbClr val="25C1FB"/>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6" name="TextBox 49"/>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pPr>
              <a:r>
                <a:rPr sz="1065" kern="0">
                  <a:solidFill>
                    <a:srgbClr val="000000"/>
                  </a:solidFill>
                  <a:sym typeface="Calibri" panose="020F0502020204030204"/>
                </a:rPr>
                <a:t>R:35</a:t>
              </a:r>
              <a:endParaRPr sz="1065" kern="0">
                <a:solidFill>
                  <a:srgbClr val="000000"/>
                </a:solidFill>
                <a:sym typeface="Calibri" panose="020F0502020204030204"/>
              </a:endParaRPr>
            </a:p>
            <a:p>
              <a:pPr defTabSz="609600" hangingPunct="0">
                <a:defRPr sz="800"/>
              </a:pPr>
              <a:r>
                <a:rPr sz="1065" kern="0">
                  <a:solidFill>
                    <a:srgbClr val="000000"/>
                  </a:solidFill>
                  <a:sym typeface="Calibri" panose="020F0502020204030204"/>
                </a:rPr>
                <a:t>G:204</a:t>
              </a:r>
              <a:endParaRPr sz="1065" kern="0">
                <a:solidFill>
                  <a:srgbClr val="000000"/>
                </a:solidFill>
                <a:sym typeface="Calibri" panose="020F0502020204030204"/>
              </a:endParaRPr>
            </a:p>
            <a:p>
              <a:pPr defTabSz="609600" hangingPunct="0">
                <a:defRPr sz="800"/>
              </a:pPr>
              <a:r>
                <a:rPr sz="1065" kern="0">
                  <a:solidFill>
                    <a:srgbClr val="000000"/>
                  </a:solidFill>
                  <a:sym typeface="Calibri" panose="020F0502020204030204"/>
                </a:rPr>
                <a:t>B:252</a:t>
              </a:r>
              <a:endParaRPr sz="1065" kern="0">
                <a:solidFill>
                  <a:srgbClr val="000000"/>
                </a:solidFill>
                <a:sym typeface="Calibri" panose="020F0502020204030204"/>
              </a:endParaRPr>
            </a:p>
          </p:txBody>
        </p:sp>
      </p:grpSp>
      <p:grpSp>
        <p:nvGrpSpPr>
          <p:cNvPr id="540" name="Group 50"/>
          <p:cNvGrpSpPr/>
          <p:nvPr/>
        </p:nvGrpSpPr>
        <p:grpSpPr>
          <a:xfrm>
            <a:off x="-1441786" y="2778788"/>
            <a:ext cx="861723" cy="861721"/>
            <a:chOff x="-1" y="-1"/>
            <a:chExt cx="646290" cy="646290"/>
          </a:xfrm>
        </p:grpSpPr>
        <p:sp>
          <p:nvSpPr>
            <p:cNvPr id="538" name="Rectangle 51"/>
            <p:cNvSpPr/>
            <p:nvPr/>
          </p:nvSpPr>
          <p:spPr>
            <a:xfrm>
              <a:off x="-1" y="-1"/>
              <a:ext cx="646290" cy="646290"/>
            </a:xfrm>
            <a:prstGeom prst="rect">
              <a:avLst/>
            </a:prstGeom>
            <a:solidFill>
              <a:srgbClr val="24BEBC"/>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39" name="TextBox 52"/>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R:33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G:200</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B:200</a:t>
              </a:r>
              <a:endParaRPr sz="1065" kern="0">
                <a:solidFill>
                  <a:srgbClr val="FFFFFF"/>
                </a:solidFill>
                <a:sym typeface="Calibri" panose="020F0502020204030204"/>
              </a:endParaRPr>
            </a:p>
          </p:txBody>
        </p:sp>
      </p:grpSp>
      <p:sp>
        <p:nvSpPr>
          <p:cNvPr id="541" name="TextBox 58"/>
          <p:cNvSpPr txBox="1"/>
          <p:nvPr/>
        </p:nvSpPr>
        <p:spPr>
          <a:xfrm>
            <a:off x="-1460597" y="4946796"/>
            <a:ext cx="861719" cy="523220"/>
          </a:xfrm>
          <a:prstGeom prst="rect">
            <a:avLst/>
          </a:prstGeom>
          <a:ln w="12700">
            <a:miter lim="400000"/>
          </a:ln>
        </p:spPr>
        <p:txBody>
          <a:bodyPr lIns="60959" rIns="60959">
            <a:spAutoFit/>
          </a:bodyPr>
          <a:lstStyle/>
          <a:p>
            <a:pPr defTabSz="609600" hangingPunct="0">
              <a:defRPr sz="700">
                <a:solidFill>
                  <a:srgbClr val="FFFFFF"/>
                </a:solidFill>
              </a:defRPr>
            </a:pPr>
            <a:r>
              <a:rPr sz="935" kern="0">
                <a:solidFill>
                  <a:srgbClr val="FFFFFF"/>
                </a:solidFill>
                <a:sym typeface="Calibri" panose="020F0502020204030204"/>
              </a:rPr>
              <a:t>中文字体：</a:t>
            </a:r>
            <a:endParaRPr sz="935" kern="0">
              <a:solidFill>
                <a:srgbClr val="1EA19F"/>
              </a:solidFill>
              <a:sym typeface="Calibri" panose="020F0502020204030204"/>
            </a:endParaRPr>
          </a:p>
          <a:p>
            <a:pPr defTabSz="609600" hangingPunct="0">
              <a:defRPr sz="1400">
                <a:solidFill>
                  <a:srgbClr val="FFFFFF"/>
                </a:solidFill>
                <a:latin typeface="Heiti SC Medium"/>
                <a:ea typeface="Heiti SC Medium"/>
                <a:cs typeface="Heiti SC Medium"/>
                <a:sym typeface="Heiti SC Medium"/>
              </a:defRPr>
            </a:pPr>
            <a:r>
              <a:rPr sz="1865" kern="0">
                <a:solidFill>
                  <a:srgbClr val="FFFFFF"/>
                </a:solidFill>
                <a:latin typeface="Heiti SC Medium"/>
                <a:ea typeface="Heiti SC Medium"/>
                <a:cs typeface="Heiti SC Medium"/>
                <a:sym typeface="Heiti SC Medium"/>
              </a:rPr>
              <a:t>黑体</a:t>
            </a:r>
            <a:endParaRPr sz="1865" kern="0">
              <a:solidFill>
                <a:srgbClr val="FFFFFF"/>
              </a:solidFill>
              <a:latin typeface="Heiti SC Medium"/>
              <a:ea typeface="Heiti SC Medium"/>
              <a:cs typeface="Heiti SC Medium"/>
              <a:sym typeface="Heiti SC Medium"/>
            </a:endParaRPr>
          </a:p>
        </p:txBody>
      </p:sp>
      <p:grpSp>
        <p:nvGrpSpPr>
          <p:cNvPr id="544" name="Group 59"/>
          <p:cNvGrpSpPr/>
          <p:nvPr/>
        </p:nvGrpSpPr>
        <p:grpSpPr>
          <a:xfrm>
            <a:off x="-1441786" y="3728701"/>
            <a:ext cx="861723" cy="861721"/>
            <a:chOff x="-1" y="-1"/>
            <a:chExt cx="646290" cy="646290"/>
          </a:xfrm>
        </p:grpSpPr>
        <p:sp>
          <p:nvSpPr>
            <p:cNvPr id="542" name="Rectangle 60"/>
            <p:cNvSpPr/>
            <p:nvPr/>
          </p:nvSpPr>
          <p:spPr>
            <a:xfrm>
              <a:off x="-1" y="-1"/>
              <a:ext cx="646290" cy="646290"/>
            </a:xfrm>
            <a:prstGeom prst="rect">
              <a:avLst/>
            </a:prstGeom>
            <a:solidFill>
              <a:srgbClr val="9F55FB"/>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543" name="TextBox 61"/>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R:176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G:115</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B:252</a:t>
              </a:r>
              <a:endParaRPr sz="1065" kern="0">
                <a:solidFill>
                  <a:srgbClr val="FFFFFF"/>
                </a:solidFill>
                <a:sym typeface="Calibri" panose="020F0502020204030204"/>
              </a:endParaRPr>
            </a:p>
          </p:txBody>
        </p:sp>
      </p:grpSp>
      <p:sp>
        <p:nvSpPr>
          <p:cNvPr id="545" name="Rectangle 62"/>
          <p:cNvSpPr txBox="1"/>
          <p:nvPr/>
        </p:nvSpPr>
        <p:spPr>
          <a:xfrm>
            <a:off x="-1460598" y="5545253"/>
            <a:ext cx="1027859" cy="564129"/>
          </a:xfrm>
          <a:prstGeom prst="rect">
            <a:avLst/>
          </a:prstGeom>
          <a:ln w="12700">
            <a:miter lim="400000"/>
          </a:ln>
        </p:spPr>
        <p:txBody>
          <a:bodyPr lIns="60959" rIns="60959">
            <a:spAutoFit/>
          </a:bodyPr>
          <a:lstStyle/>
          <a:p>
            <a:pPr defTabSz="609600" hangingPunct="0">
              <a:defRPr sz="700">
                <a:solidFill>
                  <a:srgbClr val="FFFFFF"/>
                </a:solidFill>
              </a:defRPr>
            </a:pPr>
            <a:r>
              <a:rPr sz="935" kern="0" dirty="0" err="1">
                <a:solidFill>
                  <a:srgbClr val="FFFFFF"/>
                </a:solidFill>
                <a:sym typeface="Calibri" panose="020F0502020204030204"/>
              </a:rPr>
              <a:t>英文字体</a:t>
            </a:r>
            <a:r>
              <a:rPr sz="935" kern="0" dirty="0">
                <a:solidFill>
                  <a:srgbClr val="FFFFFF"/>
                </a:solidFill>
                <a:sym typeface="Calibri" panose="020F0502020204030204"/>
              </a:rPr>
              <a:t>：</a:t>
            </a:r>
            <a:endParaRPr sz="935" b="1" kern="0" dirty="0">
              <a:solidFill>
                <a:srgbClr val="FFFFFF"/>
              </a:solidFill>
              <a:latin typeface="Arial" panose="020B0604020202020204"/>
              <a:ea typeface="Arial" panose="020B0604020202020204"/>
              <a:cs typeface="Arial" panose="020B0604020202020204"/>
              <a:sym typeface="Arial" panose="020B0604020202020204"/>
            </a:endParaRPr>
          </a:p>
          <a:p>
            <a:pPr defTabSz="609600" hangingPunct="0">
              <a:defRPr sz="1600" b="1">
                <a:solidFill>
                  <a:srgbClr val="FFFFFF"/>
                </a:solidFill>
                <a:latin typeface="Arial" panose="020B0604020202020204"/>
                <a:ea typeface="Arial" panose="020B0604020202020204"/>
                <a:cs typeface="Arial" panose="020B0604020202020204"/>
                <a:sym typeface="Arial" panose="020B0604020202020204"/>
              </a:defRPr>
            </a:pPr>
            <a:r>
              <a:rPr sz="2135" b="1" kern="0" dirty="0">
                <a:solidFill>
                  <a:srgbClr val="FFFFFF"/>
                </a:solidFill>
                <a:latin typeface="Arial" panose="020B0604020202020204"/>
                <a:ea typeface="Arial" panose="020B0604020202020204"/>
                <a:cs typeface="Arial" panose="020B0604020202020204"/>
                <a:sym typeface="Arial" panose="020B0604020202020204"/>
              </a:rPr>
              <a:t>Arial</a:t>
            </a:r>
            <a:endParaRPr sz="2135" b="1" kern="0" dirty="0">
              <a:solidFill>
                <a:srgbClr val="FFFFFF"/>
              </a:solidFill>
              <a:latin typeface="Arial" panose="020B0604020202020204"/>
              <a:ea typeface="Arial" panose="020B0604020202020204"/>
              <a:cs typeface="Arial" panose="020B0604020202020204"/>
              <a:sym typeface="Arial" panose="020B0604020202020204"/>
            </a:endParaRPr>
          </a:p>
        </p:txBody>
      </p:sp>
      <p:grpSp>
        <p:nvGrpSpPr>
          <p:cNvPr id="554" name="Group 75"/>
          <p:cNvGrpSpPr/>
          <p:nvPr/>
        </p:nvGrpSpPr>
        <p:grpSpPr>
          <a:xfrm>
            <a:off x="-268113" y="278021"/>
            <a:ext cx="182440" cy="5851111"/>
            <a:chOff x="0" y="0"/>
            <a:chExt cx="136829" cy="4388332"/>
          </a:xfrm>
        </p:grpSpPr>
        <p:sp>
          <p:nvSpPr>
            <p:cNvPr id="546" name="Straight Connector 76"/>
            <p:cNvSpPr/>
            <p:nvPr/>
          </p:nvSpPr>
          <p:spPr>
            <a:xfrm flipH="1">
              <a:off x="0" y="1206199"/>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nvGrpSpPr>
            <p:cNvPr id="549" name="Group 77"/>
            <p:cNvGrpSpPr/>
            <p:nvPr/>
          </p:nvGrpSpPr>
          <p:grpSpPr>
            <a:xfrm>
              <a:off x="0" y="4046288"/>
              <a:ext cx="136830" cy="342045"/>
              <a:chOff x="0" y="0"/>
              <a:chExt cx="136829" cy="342044"/>
            </a:xfrm>
          </p:grpSpPr>
          <p:sp>
            <p:nvSpPr>
              <p:cNvPr id="547" name="Straight Connector 81"/>
              <p:cNvSpPr/>
              <p:nvPr/>
            </p:nvSpPr>
            <p:spPr>
              <a:xfrm flipH="1">
                <a:off x="0" y="342043"/>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48" name="Straight Connector 82"/>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52" name="Group 78"/>
            <p:cNvGrpSpPr/>
            <p:nvPr/>
          </p:nvGrpSpPr>
          <p:grpSpPr>
            <a:xfrm>
              <a:off x="0" y="0"/>
              <a:ext cx="136830" cy="864156"/>
              <a:chOff x="0" y="0"/>
              <a:chExt cx="136829" cy="864155"/>
            </a:xfrm>
          </p:grpSpPr>
          <p:sp>
            <p:nvSpPr>
              <p:cNvPr id="550" name="Straight Connector 79"/>
              <p:cNvSpPr/>
              <p:nvPr/>
            </p:nvSpPr>
            <p:spPr>
              <a:xfrm flipH="1">
                <a:off x="0" y="864155"/>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51" name="Straight Connector 80"/>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53" name="Straight Connector 93"/>
            <p:cNvSpPr/>
            <p:nvPr/>
          </p:nvSpPr>
          <p:spPr>
            <a:xfrm flipH="1">
              <a:off x="0" y="342044"/>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63" name="Group 95"/>
          <p:cNvGrpSpPr/>
          <p:nvPr/>
        </p:nvGrpSpPr>
        <p:grpSpPr>
          <a:xfrm>
            <a:off x="12262553" y="278021"/>
            <a:ext cx="182440" cy="5851111"/>
            <a:chOff x="0" y="0"/>
            <a:chExt cx="136829" cy="4388332"/>
          </a:xfrm>
        </p:grpSpPr>
        <p:sp>
          <p:nvSpPr>
            <p:cNvPr id="555" name="Straight Connector 96"/>
            <p:cNvSpPr/>
            <p:nvPr/>
          </p:nvSpPr>
          <p:spPr>
            <a:xfrm flipH="1">
              <a:off x="0" y="1206199"/>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nvGrpSpPr>
            <p:cNvPr id="558" name="Group 97"/>
            <p:cNvGrpSpPr/>
            <p:nvPr/>
          </p:nvGrpSpPr>
          <p:grpSpPr>
            <a:xfrm>
              <a:off x="0" y="4046288"/>
              <a:ext cx="136830" cy="342045"/>
              <a:chOff x="0" y="0"/>
              <a:chExt cx="136829" cy="342044"/>
            </a:xfrm>
          </p:grpSpPr>
          <p:sp>
            <p:nvSpPr>
              <p:cNvPr id="556" name="Straight Connector 102"/>
              <p:cNvSpPr/>
              <p:nvPr/>
            </p:nvSpPr>
            <p:spPr>
              <a:xfrm flipH="1">
                <a:off x="0" y="342043"/>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57" name="Straight Connector 103"/>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561" name="Group 98"/>
            <p:cNvGrpSpPr/>
            <p:nvPr/>
          </p:nvGrpSpPr>
          <p:grpSpPr>
            <a:xfrm>
              <a:off x="0" y="0"/>
              <a:ext cx="136830" cy="864156"/>
              <a:chOff x="0" y="0"/>
              <a:chExt cx="136829" cy="864155"/>
            </a:xfrm>
          </p:grpSpPr>
          <p:sp>
            <p:nvSpPr>
              <p:cNvPr id="559" name="Straight Connector 100"/>
              <p:cNvSpPr/>
              <p:nvPr/>
            </p:nvSpPr>
            <p:spPr>
              <a:xfrm flipH="1">
                <a:off x="0" y="864155"/>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560" name="Straight Connector 101"/>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62" name="Straight Connector 99"/>
            <p:cNvSpPr/>
            <p:nvPr/>
          </p:nvSpPr>
          <p:spPr>
            <a:xfrm flipH="1">
              <a:off x="0" y="342044"/>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pic>
        <p:nvPicPr>
          <p:cNvPr id="49" name="【最终版本】11S定版本.gif" descr="【最终版本】11S定版本.gif"/>
          <p:cNvPicPr/>
          <p:nvPr userDrawn="1"/>
        </p:nvPicPr>
        <p:blipFill>
          <a:blip r:embed="rId2"/>
          <a:stretch>
            <a:fillRect/>
          </a:stretch>
        </p:blipFill>
        <p:spPr>
          <a:xfrm>
            <a:off x="338128" y="244511"/>
            <a:ext cx="2260168" cy="1155511"/>
          </a:xfrm>
          <a:prstGeom prst="rect">
            <a:avLst/>
          </a:prstGeom>
          <a:ln w="12700">
            <a:miter lim="400000"/>
            <a:headEnd/>
            <a:tailEnd/>
          </a:ln>
        </p:spPr>
      </p:pic>
      <p:grpSp>
        <p:nvGrpSpPr>
          <p:cNvPr id="53" name="组合 12"/>
          <p:cNvGrpSpPr/>
          <p:nvPr userDrawn="1"/>
        </p:nvGrpSpPr>
        <p:grpSpPr>
          <a:xfrm>
            <a:off x="1229997" y="2743569"/>
            <a:ext cx="4367746" cy="2078135"/>
            <a:chOff x="-2774" y="39732"/>
            <a:chExt cx="3275808" cy="1558599"/>
          </a:xfrm>
        </p:grpSpPr>
        <p:sp>
          <p:nvSpPr>
            <p:cNvPr id="54" name="Rectangle 4"/>
            <p:cNvSpPr txBox="1"/>
            <p:nvPr/>
          </p:nvSpPr>
          <p:spPr>
            <a:xfrm>
              <a:off x="1104868" y="200600"/>
              <a:ext cx="1811794" cy="738663"/>
            </a:xfrm>
            <a:prstGeom prst="rect">
              <a:avLst/>
            </a:prstGeom>
            <a:noFill/>
            <a:ln w="12700" cap="flat">
              <a:noFill/>
              <a:miter lim="400000"/>
            </a:ln>
            <a:effectLst/>
          </p:spPr>
          <p:txBody>
            <a:bodyPr wrap="none" lIns="0" tIns="0" rIns="0" bIns="0" numCol="1" anchor="ctr">
              <a:spAutoFit/>
            </a:bodyPr>
            <a:lstStyle>
              <a:lvl1pPr algn="ctr" defTabSz="825500">
                <a:defRPr sz="4800">
                  <a:solidFill>
                    <a:srgbClr val="FFFFFF"/>
                  </a:solidFill>
                  <a:latin typeface="Goudy Old Style"/>
                  <a:ea typeface="Goudy Old Style"/>
                  <a:cs typeface="Goudy Old Style"/>
                  <a:sym typeface="Goudy Old Style"/>
                </a:defRPr>
              </a:lvl1pPr>
            </a:lstStyle>
            <a:p>
              <a:pPr hangingPunct="0"/>
              <a:r>
                <a:rPr sz="6400" kern="0"/>
                <a:t>Thanks</a:t>
              </a:r>
              <a:endParaRPr sz="6400" kern="0"/>
            </a:p>
          </p:txBody>
        </p:sp>
        <p:sp>
          <p:nvSpPr>
            <p:cNvPr id="55" name="Rectangle 5"/>
            <p:cNvSpPr txBox="1"/>
            <p:nvPr/>
          </p:nvSpPr>
          <p:spPr>
            <a:xfrm>
              <a:off x="745671" y="983216"/>
              <a:ext cx="792284" cy="215492"/>
            </a:xfrm>
            <a:prstGeom prst="rect">
              <a:avLst/>
            </a:prstGeom>
            <a:noFill/>
            <a:ln w="12700" cap="flat">
              <a:noFill/>
              <a:miter lim="400000"/>
            </a:ln>
            <a:effectLst/>
          </p:spPr>
          <p:txBody>
            <a:bodyPr wrap="none" lIns="0" tIns="0" rIns="0" bIns="0" numCol="1" anchor="ctr">
              <a:spAutoFit/>
            </a:bodyPr>
            <a:lstStyle>
              <a:lvl1pPr algn="ctr" defTabSz="825500">
                <a:defRPr sz="1400">
                  <a:solidFill>
                    <a:srgbClr val="FFFFFF"/>
                  </a:solidFill>
                  <a:latin typeface="Arial Narrow" panose="020B0606020202030204"/>
                  <a:ea typeface="Arial Narrow" panose="020B0606020202030204"/>
                  <a:cs typeface="Arial Narrow" panose="020B0606020202030204"/>
                  <a:sym typeface="Arial Narrow" panose="020B0606020202030204"/>
                </a:defRPr>
              </a:lvl1pPr>
            </a:lstStyle>
            <a:p>
              <a:pPr hangingPunct="0"/>
              <a:r>
                <a:rPr sz="1865" kern="0"/>
                <a:t>terima kasih</a:t>
              </a:r>
              <a:endParaRPr sz="1865" kern="0"/>
            </a:p>
          </p:txBody>
        </p:sp>
        <p:sp>
          <p:nvSpPr>
            <p:cNvPr id="56" name="Rectangle 6"/>
            <p:cNvSpPr txBox="1"/>
            <p:nvPr/>
          </p:nvSpPr>
          <p:spPr>
            <a:xfrm>
              <a:off x="74533" y="40500"/>
              <a:ext cx="923329" cy="553997"/>
            </a:xfrm>
            <a:prstGeom prst="rect">
              <a:avLst/>
            </a:prstGeom>
            <a:noFill/>
            <a:ln w="12700" cap="flat">
              <a:noFill/>
              <a:miter lim="400000"/>
            </a:ln>
            <a:effectLst/>
          </p:spPr>
          <p:txBody>
            <a:bodyPr wrap="none" lIns="0" tIns="0" rIns="0" bIns="0" numCol="1" anchor="ctr">
              <a:spAutoFit/>
            </a:bodyPr>
            <a:lstStyle>
              <a:lvl1pPr algn="ctr" defTabSz="825500">
                <a:defRPr sz="3600">
                  <a:solidFill>
                    <a:srgbClr val="FFFFFF"/>
                  </a:solidFill>
                  <a:latin typeface="Helvetica Neue"/>
                  <a:ea typeface="Helvetica Neue"/>
                  <a:cs typeface="Helvetica Neue"/>
                  <a:sym typeface="Helvetica Neue"/>
                </a:defRPr>
              </a:lvl1pPr>
            </a:lstStyle>
            <a:p>
              <a:pPr hangingPunct="0">
                <a:defRPr>
                  <a:latin typeface="Arial" panose="020B0604020202020204"/>
                  <a:ea typeface="Arial" panose="020B0604020202020204"/>
                  <a:cs typeface="Arial" panose="020B0604020202020204"/>
                  <a:sym typeface="Arial" panose="020B0604020202020204"/>
                </a:defRPr>
              </a:pPr>
              <a:r>
                <a:rPr sz="4800" kern="0"/>
                <a:t>感謝</a:t>
              </a:r>
              <a:endParaRPr sz="4800" kern="0"/>
            </a:p>
          </p:txBody>
        </p:sp>
        <p:sp>
          <p:nvSpPr>
            <p:cNvPr id="57" name="Rectangle 7"/>
            <p:cNvSpPr txBox="1"/>
            <p:nvPr/>
          </p:nvSpPr>
          <p:spPr>
            <a:xfrm>
              <a:off x="1784568" y="859668"/>
              <a:ext cx="1231106" cy="738663"/>
            </a:xfrm>
            <a:prstGeom prst="rect">
              <a:avLst/>
            </a:prstGeom>
            <a:noFill/>
            <a:ln w="12700" cap="flat">
              <a:noFill/>
              <a:miter lim="400000"/>
            </a:ln>
            <a:effectLst/>
          </p:spPr>
          <p:txBody>
            <a:bodyPr wrap="none" lIns="0" tIns="0" rIns="0" bIns="0" numCol="1" anchor="ctr">
              <a:spAutoFit/>
            </a:bodyPr>
            <a:lstStyle>
              <a:lvl1pPr algn="ctr" defTabSz="825500">
                <a:defRPr sz="48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hangingPunct="0"/>
              <a:r>
                <a:rPr sz="6400" kern="0"/>
                <a:t>谢谢</a:t>
              </a:r>
              <a:endParaRPr sz="6400" kern="0"/>
            </a:p>
          </p:txBody>
        </p:sp>
        <p:sp>
          <p:nvSpPr>
            <p:cNvPr id="58" name="Rectangle 8"/>
            <p:cNvSpPr txBox="1"/>
            <p:nvPr/>
          </p:nvSpPr>
          <p:spPr>
            <a:xfrm>
              <a:off x="1734152" y="39732"/>
              <a:ext cx="1538882" cy="369332"/>
            </a:xfrm>
            <a:prstGeom prst="rect">
              <a:avLst/>
            </a:prstGeom>
            <a:noFill/>
            <a:ln w="12700" cap="flat">
              <a:noFill/>
              <a:miter lim="400000"/>
            </a:ln>
            <a:effectLst/>
          </p:spPr>
          <p:txBody>
            <a:bodyPr wrap="none" lIns="0" tIns="0" rIns="0" bIns="0" numCol="1" anchor="ctr">
              <a:spAutoFit/>
            </a:bodyPr>
            <a:lstStyle>
              <a:lvl1pPr algn="ctr" defTabSz="825500">
                <a:defRPr sz="2400">
                  <a:solidFill>
                    <a:srgbClr val="FFFFFF"/>
                  </a:solidFill>
                  <a:latin typeface="Helvetica Neue"/>
                  <a:ea typeface="Helvetica Neue"/>
                  <a:cs typeface="Helvetica Neue"/>
                  <a:sym typeface="Helvetica Neue"/>
                </a:defRPr>
              </a:lvl1pPr>
            </a:lstStyle>
            <a:p>
              <a:pPr hangingPunct="0">
                <a:defRPr>
                  <a:latin typeface="Arial" panose="020B0604020202020204"/>
                  <a:ea typeface="Arial" panose="020B0604020202020204"/>
                  <a:cs typeface="Arial" panose="020B0604020202020204"/>
                  <a:sym typeface="Arial" panose="020B0604020202020204"/>
                </a:defRPr>
              </a:pPr>
              <a:r>
                <a:rPr sz="3200" kern="0"/>
                <a:t>ありがとう</a:t>
              </a:r>
              <a:endParaRPr sz="3200" kern="0"/>
            </a:p>
          </p:txBody>
        </p:sp>
        <p:sp>
          <p:nvSpPr>
            <p:cNvPr id="59" name="Rectangle 9"/>
            <p:cNvSpPr txBox="1"/>
            <p:nvPr/>
          </p:nvSpPr>
          <p:spPr>
            <a:xfrm>
              <a:off x="-2774" y="654089"/>
              <a:ext cx="763429" cy="276999"/>
            </a:xfrm>
            <a:prstGeom prst="rect">
              <a:avLst/>
            </a:prstGeom>
            <a:noFill/>
            <a:ln w="12700" cap="flat">
              <a:noFill/>
              <a:miter lim="400000"/>
            </a:ln>
            <a:effectLst/>
          </p:spPr>
          <p:txBody>
            <a:bodyPr wrap="none" lIns="0" tIns="0" rIns="0" bIns="0" numCol="1" anchor="ctr">
              <a:spAutoFit/>
            </a:bodyPr>
            <a:lstStyle>
              <a:lvl1pPr algn="ctr" defTabSz="825500">
                <a:defRPr>
                  <a:solidFill>
                    <a:srgbClr val="FFFFF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lvl1pPr>
            </a:lstStyle>
            <a:p>
              <a:pPr hangingPunct="0">
                <a:defRPr>
                  <a:latin typeface="Arial" panose="020B0604020202020204"/>
                  <a:ea typeface="Arial" panose="020B0604020202020204"/>
                  <a:cs typeface="Arial" panose="020B0604020202020204"/>
                  <a:sym typeface="Arial" panose="020B0604020202020204"/>
                </a:defRPr>
              </a:pPr>
              <a:r>
                <a:rPr sz="2400" kern="0"/>
                <a:t>ขอบคุณ</a:t>
              </a:r>
              <a:endParaRPr sz="2400" kern="0"/>
            </a:p>
          </p:txBody>
        </p:sp>
      </p:grpSp>
      <p:pic>
        <p:nvPicPr>
          <p:cNvPr id="3" name="图片 2"/>
          <p:cNvPicPr>
            <a:picLocks noChangeAspect="1"/>
          </p:cNvPicPr>
          <p:nvPr userDrawn="1"/>
        </p:nvPicPr>
        <p:blipFill rotWithShape="1">
          <a:blip r:embed="rId3" cstate="screen"/>
          <a:srcRect t="19867" r="15798"/>
          <a:stretch>
            <a:fillRect/>
          </a:stretch>
        </p:blipFill>
        <p:spPr>
          <a:xfrm>
            <a:off x="6290664" y="-1"/>
            <a:ext cx="5901337" cy="3744141"/>
          </a:xfrm>
          <a:prstGeom prst="rect">
            <a:avLst/>
          </a:prstGeom>
        </p:spPr>
      </p:pic>
      <p:sp>
        <p:nvSpPr>
          <p:cNvPr id="60" name="Rectangle 37"/>
          <p:cNvSpPr txBox="1"/>
          <p:nvPr userDrawn="1"/>
        </p:nvSpPr>
        <p:spPr>
          <a:xfrm>
            <a:off x="1141589" y="6453922"/>
            <a:ext cx="3833843" cy="143565"/>
          </a:xfrm>
          <a:prstGeom prst="rect">
            <a:avLst/>
          </a:prstGeom>
          <a:ln w="12700">
            <a:miter lim="400000"/>
          </a:ln>
        </p:spPr>
        <p:txBody>
          <a:bodyPr lIns="0" tIns="0" rIns="0" bIns="0" anchor="ctr">
            <a:spAutoFit/>
          </a:bodyPr>
          <a:lstStyle/>
          <a:p>
            <a:pPr defTabSz="609600" hangingPunct="0">
              <a:defRPr sz="70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sz="935" kern="0" dirty="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版权所有©1993-20</a:t>
            </a:r>
            <a:r>
              <a:rPr lang="en-US" altLang="zh-CN" sz="935" kern="0" dirty="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20</a:t>
            </a:r>
            <a:r>
              <a:rPr sz="935" kern="0" dirty="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 金蝶国际软件集团有限公司</a:t>
            </a:r>
            <a:endParaRPr sz="935" kern="0" dirty="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常规文本">
    <p:spTree>
      <p:nvGrpSpPr>
        <p:cNvPr id="1" name=""/>
        <p:cNvGrpSpPr/>
        <p:nvPr/>
      </p:nvGrpSpPr>
      <p:grpSpPr>
        <a:xfrm>
          <a:off x="0" y="0"/>
          <a:ext cx="0" cy="0"/>
          <a:chOff x="0" y="0"/>
          <a:chExt cx="0" cy="0"/>
        </a:xfrm>
      </p:grpSpPr>
      <p:sp>
        <p:nvSpPr>
          <p:cNvPr id="7" name="Title 14"/>
          <p:cNvSpPr>
            <a:spLocks noGrp="1"/>
          </p:cNvSpPr>
          <p:nvPr>
            <p:ph type="title" hasCustomPrompt="1"/>
          </p:nvPr>
        </p:nvSpPr>
        <p:spPr>
          <a:xfrm>
            <a:off x="596697" y="274639"/>
            <a:ext cx="10985704" cy="1192917"/>
          </a:xfrm>
        </p:spPr>
        <p:txBody>
          <a:bodyPr anchor="t">
            <a:normAutofit/>
          </a:bodyPr>
          <a:lstStyle>
            <a:lvl1pPr algn="l">
              <a:lnSpc>
                <a:spcPct val="100000"/>
              </a:lnSpc>
              <a:defRPr sz="3200" b="1" i="0" baseline="0">
                <a:solidFill>
                  <a:srgbClr val="1771EA"/>
                </a:solidFill>
                <a:latin typeface="微软雅黑" panose="020B0503020204020204" charset="-122"/>
                <a:ea typeface="微软雅黑" panose="020B0503020204020204" charset="-122"/>
                <a:cs typeface="微软雅黑" panose="020B0503020204020204" charset="-122"/>
              </a:defRPr>
            </a:lvl1pPr>
          </a:lstStyle>
          <a:p>
            <a:r>
              <a:rPr lang="en-US" altLang="zh-CN" dirty="0"/>
              <a:t>CLICK TO EDIT MASTER TITLE STYLE</a:t>
            </a:r>
            <a:endParaRPr lang="en-US" dirty="0"/>
          </a:p>
        </p:txBody>
      </p:sp>
      <p:sp>
        <p:nvSpPr>
          <p:cNvPr id="8" name="Text Placeholder 11"/>
          <p:cNvSpPr>
            <a:spLocks noGrp="1"/>
          </p:cNvSpPr>
          <p:nvPr>
            <p:ph type="body" sz="quarter" idx="10"/>
          </p:nvPr>
        </p:nvSpPr>
        <p:spPr>
          <a:xfrm>
            <a:off x="596697" y="1881483"/>
            <a:ext cx="10985704" cy="4252619"/>
          </a:xfrm>
        </p:spPr>
        <p:txBody>
          <a:bodyPr/>
          <a:lstStyle>
            <a:lvl1pPr>
              <a:defRPr sz="3200" b="1" i="0">
                <a:solidFill>
                  <a:srgbClr val="837A80"/>
                </a:solidFill>
                <a:latin typeface="微软雅黑" panose="020B0503020204020204" charset="-122"/>
                <a:ea typeface="微软雅黑" panose="020B0503020204020204" charset="-122"/>
                <a:cs typeface="微软雅黑" panose="020B0503020204020204" charset="-122"/>
              </a:defRPr>
            </a:lvl1pPr>
            <a:lvl2pPr>
              <a:defRPr sz="2400" b="1" i="0">
                <a:solidFill>
                  <a:srgbClr val="837A80"/>
                </a:solidFill>
                <a:latin typeface="微软雅黑" panose="020B0503020204020204" charset="-122"/>
                <a:ea typeface="微软雅黑" panose="020B0503020204020204" charset="-122"/>
                <a:cs typeface="微软雅黑" panose="020B0503020204020204" charset="-122"/>
              </a:defRPr>
            </a:lvl2pPr>
          </a:lstStyle>
          <a:p>
            <a:pPr lvl="0"/>
            <a:r>
              <a:rPr lang="en-US" altLang="zh-CN" dirty="0"/>
              <a:t>Click to edit Master text styles</a:t>
            </a:r>
            <a:endParaRPr lang="en-US" altLang="zh-CN" dirty="0"/>
          </a:p>
          <a:p>
            <a:pPr lvl="1"/>
            <a:r>
              <a:rPr lang="en-US" altLang="zh-CN" dirty="0"/>
              <a:t>Second level</a:t>
            </a:r>
            <a:endParaRPr lang="en-US" altLang="zh-CN" dirty="0"/>
          </a:p>
          <a:p>
            <a:pPr lvl="0"/>
            <a:r>
              <a:rPr lang="en-US" altLang="zh-CN" dirty="0"/>
              <a:t>Click to edit Master text styles</a:t>
            </a:r>
            <a:endParaRPr lang="en-US" altLang="zh-CN" dirty="0"/>
          </a:p>
          <a:p>
            <a:pPr lvl="1"/>
            <a:r>
              <a:rPr lang="en-US" altLang="zh-CN" dirty="0"/>
              <a:t>Second level</a:t>
            </a:r>
            <a:endParaRPr lang="en-US" altLang="zh-CN" dirty="0"/>
          </a:p>
          <a:p>
            <a:pPr lvl="0"/>
            <a:r>
              <a:rPr lang="en-US" altLang="zh-CN" dirty="0"/>
              <a:t>Click to edit Master text styles</a:t>
            </a:r>
            <a:endParaRPr lang="en-US" altLang="zh-CN" dirty="0"/>
          </a:p>
          <a:p>
            <a:pPr lvl="1"/>
            <a:r>
              <a:rPr lang="en-US" altLang="zh-CN" dirty="0"/>
              <a:t>Second level</a:t>
            </a:r>
            <a:endParaRPr lang="en-US" altLang="zh-CN" dirty="0"/>
          </a:p>
          <a:p>
            <a:pPr lvl="1"/>
            <a:endParaRPr lang="en-US" altLang="zh-CN"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371" y="989299"/>
            <a:ext cx="11233248" cy="5136868"/>
          </a:xfrm>
        </p:spPr>
        <p:txBody>
          <a:bodyPr>
            <a:normAutofit/>
          </a:bodyPr>
          <a:lstStyle>
            <a:lvl1pPr marL="457200" indent="-457200">
              <a:buSzPct val="100000"/>
              <a:buFontTx/>
              <a:buBlip>
                <a:blip r:embed="rId2"/>
              </a:buBlip>
              <a:defRPr sz="2665"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a:defRPr sz="2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a:defRPr sz="2135"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a:defRPr sz="1865"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a:defRPr sz="1865"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 1"/>
          <p:cNvSpPr>
            <a:spLocks noGrp="1"/>
          </p:cNvSpPr>
          <p:nvPr>
            <p:ph type="title"/>
          </p:nvPr>
        </p:nvSpPr>
        <p:spPr>
          <a:xfrm>
            <a:off x="431389" y="3"/>
            <a:ext cx="9504263" cy="693460"/>
          </a:xfrm>
        </p:spPr>
        <p:txBody>
          <a:bodyPr>
            <a:normAutofit/>
          </a:bodyPr>
          <a:lstStyle>
            <a:lvl1pPr algn="l">
              <a:defRPr sz="3465" b="0" i="0">
                <a:latin typeface="微软雅黑" panose="020B0503020204020204" charset="-122"/>
                <a:ea typeface="微软雅黑" panose="020B0503020204020204" charset="-122"/>
                <a:cs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09435" y="117399"/>
            <a:ext cx="10973131" cy="1142736"/>
          </a:xfrm>
          <a:prstGeom prst="rect">
            <a:avLst/>
          </a:prstGeom>
        </p:spPr>
        <p:txBody>
          <a:bodyPr/>
          <a:lstStyle>
            <a:lvl1pPr algn="ctr">
              <a:defRPr sz="3335" b="1">
                <a:solidFill>
                  <a:schemeClr val="bg1"/>
                </a:solidFill>
              </a:defRPr>
            </a:lvl1pPr>
          </a:lstStyle>
          <a:p>
            <a:r>
              <a:rPr lang="zh-CN" altLang="en-US" dirty="0"/>
              <a:t>单击此处添加标题</a:t>
            </a:r>
            <a:endParaRPr lang="zh-CN" altLang="en-US" dirty="0"/>
          </a:p>
        </p:txBody>
      </p:sp>
      <p:sp>
        <p:nvSpPr>
          <p:cNvPr id="5" name="矩形 4"/>
          <p:cNvSpPr/>
          <p:nvPr userDrawn="1"/>
        </p:nvSpPr>
        <p:spPr>
          <a:xfrm>
            <a:off x="1" y="1125278"/>
            <a:ext cx="12179652" cy="55433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57547" tIns="28773" rIns="57547" bIns="28773" rtlCol="0" anchor="ctr"/>
          <a:lstStyle/>
          <a:p>
            <a:pPr algn="ctr"/>
            <a:endParaRPr kumimoji="1" lang="zh-CN" altLang="en-US" sz="2400"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GIF"/><Relationship Id="rId8" Type="http://schemas.openxmlformats.org/officeDocument/2006/relationships/image" Target="../media/image7.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4215F"/>
        </a:solidFill>
        <a:effectLst/>
      </p:bgPr>
    </p:bg>
    <p:spTree>
      <p:nvGrpSpPr>
        <p:cNvPr id="1" name=""/>
        <p:cNvGrpSpPr/>
        <p:nvPr/>
      </p:nvGrpSpPr>
      <p:grpSpPr>
        <a:xfrm>
          <a:off x="0" y="0"/>
          <a:ext cx="0" cy="0"/>
          <a:chOff x="0" y="0"/>
          <a:chExt cx="0" cy="0"/>
        </a:xfrm>
      </p:grpSpPr>
      <p:grpSp>
        <p:nvGrpSpPr>
          <p:cNvPr id="9" name="Group 63"/>
          <p:cNvGrpSpPr/>
          <p:nvPr/>
        </p:nvGrpSpPr>
        <p:grpSpPr>
          <a:xfrm>
            <a:off x="606010" y="-295890"/>
            <a:ext cx="10977237" cy="225780"/>
            <a:chOff x="0" y="0"/>
            <a:chExt cx="8232927" cy="169333"/>
          </a:xfrm>
        </p:grpSpPr>
        <p:grpSp>
          <p:nvGrpSpPr>
            <p:cNvPr id="6" name="Group 12"/>
            <p:cNvGrpSpPr/>
            <p:nvPr/>
          </p:nvGrpSpPr>
          <p:grpSpPr>
            <a:xfrm>
              <a:off x="2742292" y="15394"/>
              <a:ext cx="690489" cy="153940"/>
              <a:chOff x="0" y="0"/>
              <a:chExt cx="690487" cy="153939"/>
            </a:xfrm>
          </p:grpSpPr>
          <p:grpSp>
            <p:nvGrpSpPr>
              <p:cNvPr id="4" name="Group 13"/>
              <p:cNvGrpSpPr/>
              <p:nvPr/>
            </p:nvGrpSpPr>
            <p:grpSpPr>
              <a:xfrm>
                <a:off x="0" y="0"/>
                <a:ext cx="342044" cy="153940"/>
                <a:chOff x="0" y="0"/>
                <a:chExt cx="342043" cy="153939"/>
              </a:xfrm>
            </p:grpSpPr>
            <p:sp>
              <p:nvSpPr>
                <p:cNvPr id="2" name="Straight Connector 15"/>
                <p:cNvSpPr/>
                <p:nvPr/>
              </p:nvSpPr>
              <p:spPr>
                <a:xfrm flipV="1">
                  <a:off x="-1" y="0"/>
                  <a:ext cx="2"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3" name="Straight Connector 16"/>
                <p:cNvSpPr/>
                <p:nvPr/>
              </p:nvSpPr>
              <p:spPr>
                <a:xfrm flipV="1">
                  <a:off x="342043"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5" name="Straight Connector 14"/>
              <p:cNvSpPr/>
              <p:nvPr/>
            </p:nvSpPr>
            <p:spPr>
              <a:xfrm flipV="1">
                <a:off x="690487"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7" name="Straight Connector 22"/>
            <p:cNvSpPr/>
            <p:nvPr/>
          </p:nvSpPr>
          <p:spPr>
            <a:xfrm flipV="1">
              <a:off x="-1" y="0"/>
              <a:ext cx="2"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8" name="Straight Connector 36"/>
            <p:cNvSpPr/>
            <p:nvPr/>
          </p:nvSpPr>
          <p:spPr>
            <a:xfrm flipV="1">
              <a:off x="8232927" y="0"/>
              <a:ext cx="1" cy="153940"/>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12" name="Group 41"/>
          <p:cNvGrpSpPr/>
          <p:nvPr/>
        </p:nvGrpSpPr>
        <p:grpSpPr>
          <a:xfrm>
            <a:off x="-1441786" y="-70962"/>
            <a:ext cx="861723" cy="861723"/>
            <a:chOff x="-1" y="-1"/>
            <a:chExt cx="646290" cy="646290"/>
          </a:xfrm>
        </p:grpSpPr>
        <p:sp>
          <p:nvSpPr>
            <p:cNvPr id="10" name="Rectangle 42"/>
            <p:cNvSpPr/>
            <p:nvPr/>
          </p:nvSpPr>
          <p:spPr>
            <a:xfrm>
              <a:off x="-1" y="-1"/>
              <a:ext cx="646290" cy="646290"/>
            </a:xfrm>
            <a:prstGeom prst="rect">
              <a:avLst/>
            </a:prstGeom>
            <a:solidFill>
              <a:srgbClr val="24215F"/>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11" name="TextBox 43"/>
            <p:cNvSpPr txBox="1"/>
            <p:nvPr/>
          </p:nvSpPr>
          <p:spPr>
            <a:xfrm>
              <a:off x="0" y="0"/>
              <a:ext cx="265215" cy="438723"/>
            </a:xfrm>
            <a:prstGeom prst="rect">
              <a:avLst/>
            </a:prstGeom>
            <a:solidFill>
              <a:srgbClr val="24215F"/>
            </a:solid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R:36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G:33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B:95</a:t>
              </a:r>
              <a:endParaRPr sz="1065" kern="0">
                <a:solidFill>
                  <a:srgbClr val="FFFFFF"/>
                </a:solidFill>
                <a:sym typeface="Calibri" panose="020F0502020204030204"/>
              </a:endParaRPr>
            </a:p>
          </p:txBody>
        </p:sp>
      </p:grpSp>
      <p:grpSp>
        <p:nvGrpSpPr>
          <p:cNvPr id="15" name="Group 44"/>
          <p:cNvGrpSpPr/>
          <p:nvPr/>
        </p:nvGrpSpPr>
        <p:grpSpPr>
          <a:xfrm>
            <a:off x="-1441786" y="878955"/>
            <a:ext cx="861723" cy="861723"/>
            <a:chOff x="-1" y="-1"/>
            <a:chExt cx="646290" cy="646290"/>
          </a:xfrm>
        </p:grpSpPr>
        <p:sp>
          <p:nvSpPr>
            <p:cNvPr id="13" name="Rectangle 45"/>
            <p:cNvSpPr/>
            <p:nvPr/>
          </p:nvSpPr>
          <p:spPr>
            <a:xfrm>
              <a:off x="-1" y="-1"/>
              <a:ext cx="646290" cy="646290"/>
            </a:xfrm>
            <a:prstGeom prst="rect">
              <a:avLst/>
            </a:prstGeom>
            <a:solidFill>
              <a:srgbClr val="1771EA"/>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14" name="TextBox 46"/>
            <p:cNvSpPr txBox="1"/>
            <p:nvPr/>
          </p:nvSpPr>
          <p:spPr>
            <a:xfrm>
              <a:off x="0" y="0"/>
              <a:ext cx="316911" cy="438723"/>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R:23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G:136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B:238</a:t>
              </a:r>
              <a:endParaRPr sz="1065" kern="0">
                <a:solidFill>
                  <a:srgbClr val="FFFFFF"/>
                </a:solidFill>
                <a:sym typeface="Calibri" panose="020F0502020204030204"/>
              </a:endParaRPr>
            </a:p>
          </p:txBody>
        </p:sp>
      </p:grpSp>
      <p:grpSp>
        <p:nvGrpSpPr>
          <p:cNvPr id="18" name="Group 47"/>
          <p:cNvGrpSpPr/>
          <p:nvPr/>
        </p:nvGrpSpPr>
        <p:grpSpPr>
          <a:xfrm>
            <a:off x="-1441786" y="1828873"/>
            <a:ext cx="861723" cy="861721"/>
            <a:chOff x="-1" y="-1"/>
            <a:chExt cx="646290" cy="646290"/>
          </a:xfrm>
        </p:grpSpPr>
        <p:sp>
          <p:nvSpPr>
            <p:cNvPr id="16" name="Rectangle 48"/>
            <p:cNvSpPr/>
            <p:nvPr/>
          </p:nvSpPr>
          <p:spPr>
            <a:xfrm>
              <a:off x="-1" y="-1"/>
              <a:ext cx="646290" cy="646290"/>
            </a:xfrm>
            <a:prstGeom prst="rect">
              <a:avLst/>
            </a:prstGeom>
            <a:solidFill>
              <a:srgbClr val="25C1FB"/>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17" name="TextBox 49"/>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pPr>
              <a:r>
                <a:rPr sz="1065" kern="0">
                  <a:solidFill>
                    <a:srgbClr val="000000"/>
                  </a:solidFill>
                  <a:sym typeface="Calibri" panose="020F0502020204030204"/>
                </a:rPr>
                <a:t>R:35</a:t>
              </a:r>
              <a:endParaRPr sz="1065" kern="0">
                <a:solidFill>
                  <a:srgbClr val="000000"/>
                </a:solidFill>
                <a:sym typeface="Calibri" panose="020F0502020204030204"/>
              </a:endParaRPr>
            </a:p>
            <a:p>
              <a:pPr defTabSz="609600" hangingPunct="0">
                <a:defRPr sz="800"/>
              </a:pPr>
              <a:r>
                <a:rPr sz="1065" kern="0">
                  <a:solidFill>
                    <a:srgbClr val="000000"/>
                  </a:solidFill>
                  <a:sym typeface="Calibri" panose="020F0502020204030204"/>
                </a:rPr>
                <a:t>G:204</a:t>
              </a:r>
              <a:endParaRPr sz="1065" kern="0">
                <a:solidFill>
                  <a:srgbClr val="000000"/>
                </a:solidFill>
                <a:sym typeface="Calibri" panose="020F0502020204030204"/>
              </a:endParaRPr>
            </a:p>
            <a:p>
              <a:pPr defTabSz="609600" hangingPunct="0">
                <a:defRPr sz="800"/>
              </a:pPr>
              <a:r>
                <a:rPr sz="1065" kern="0">
                  <a:solidFill>
                    <a:srgbClr val="000000"/>
                  </a:solidFill>
                  <a:sym typeface="Calibri" panose="020F0502020204030204"/>
                </a:rPr>
                <a:t>B:252</a:t>
              </a:r>
              <a:endParaRPr sz="1065" kern="0">
                <a:solidFill>
                  <a:srgbClr val="000000"/>
                </a:solidFill>
                <a:sym typeface="Calibri" panose="020F0502020204030204"/>
              </a:endParaRPr>
            </a:p>
          </p:txBody>
        </p:sp>
      </p:grpSp>
      <p:grpSp>
        <p:nvGrpSpPr>
          <p:cNvPr id="21" name="Group 50"/>
          <p:cNvGrpSpPr/>
          <p:nvPr/>
        </p:nvGrpSpPr>
        <p:grpSpPr>
          <a:xfrm>
            <a:off x="-1441786" y="2778788"/>
            <a:ext cx="861723" cy="861721"/>
            <a:chOff x="-1" y="-1"/>
            <a:chExt cx="646290" cy="646290"/>
          </a:xfrm>
        </p:grpSpPr>
        <p:sp>
          <p:nvSpPr>
            <p:cNvPr id="19" name="Rectangle 51"/>
            <p:cNvSpPr/>
            <p:nvPr/>
          </p:nvSpPr>
          <p:spPr>
            <a:xfrm>
              <a:off x="-1" y="-1"/>
              <a:ext cx="646290" cy="646290"/>
            </a:xfrm>
            <a:prstGeom prst="rect">
              <a:avLst/>
            </a:prstGeom>
            <a:solidFill>
              <a:srgbClr val="24BEBC"/>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20" name="TextBox 52"/>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R:33</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G:200</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B:200</a:t>
              </a:r>
              <a:endParaRPr sz="1065" kern="0">
                <a:solidFill>
                  <a:srgbClr val="FFFFFF"/>
                </a:solidFill>
                <a:sym typeface="Calibri" panose="020F0502020204030204"/>
              </a:endParaRPr>
            </a:p>
          </p:txBody>
        </p:sp>
      </p:grpSp>
      <p:sp>
        <p:nvSpPr>
          <p:cNvPr id="22" name="TextBox 58"/>
          <p:cNvSpPr txBox="1"/>
          <p:nvPr/>
        </p:nvSpPr>
        <p:spPr>
          <a:xfrm>
            <a:off x="-1460597" y="4946796"/>
            <a:ext cx="861719" cy="523220"/>
          </a:xfrm>
          <a:prstGeom prst="rect">
            <a:avLst/>
          </a:prstGeom>
          <a:ln w="12700">
            <a:miter lim="400000"/>
          </a:ln>
        </p:spPr>
        <p:txBody>
          <a:bodyPr lIns="60959" rIns="60959">
            <a:spAutoFit/>
          </a:bodyPr>
          <a:lstStyle/>
          <a:p>
            <a:pPr defTabSz="609600" hangingPunct="0">
              <a:defRPr sz="700">
                <a:solidFill>
                  <a:srgbClr val="FFFFFF"/>
                </a:solidFill>
              </a:defRPr>
            </a:pPr>
            <a:r>
              <a:rPr sz="935" kern="0">
                <a:solidFill>
                  <a:srgbClr val="FFFFFF"/>
                </a:solidFill>
                <a:sym typeface="Calibri" panose="020F0502020204030204"/>
              </a:rPr>
              <a:t>中文字体：</a:t>
            </a:r>
            <a:endParaRPr sz="935" kern="0">
              <a:solidFill>
                <a:srgbClr val="1EA19F"/>
              </a:solidFill>
              <a:sym typeface="Calibri" panose="020F0502020204030204"/>
            </a:endParaRPr>
          </a:p>
          <a:p>
            <a:pPr defTabSz="609600" hangingPunct="0">
              <a:defRPr sz="1400">
                <a:solidFill>
                  <a:srgbClr val="FFFFFF"/>
                </a:solidFill>
                <a:latin typeface="Heiti SC Medium"/>
                <a:ea typeface="Heiti SC Medium"/>
                <a:cs typeface="Heiti SC Medium"/>
                <a:sym typeface="Heiti SC Medium"/>
              </a:defRPr>
            </a:pPr>
            <a:r>
              <a:rPr sz="1865" kern="0">
                <a:solidFill>
                  <a:srgbClr val="FFFFFF"/>
                </a:solidFill>
                <a:latin typeface="Heiti SC Medium"/>
                <a:ea typeface="Heiti SC Medium"/>
                <a:cs typeface="Heiti SC Medium"/>
                <a:sym typeface="Heiti SC Medium"/>
              </a:rPr>
              <a:t>黑体</a:t>
            </a:r>
            <a:endParaRPr sz="1865" kern="0">
              <a:solidFill>
                <a:srgbClr val="FFFFFF"/>
              </a:solidFill>
              <a:latin typeface="Heiti SC Medium"/>
              <a:ea typeface="Heiti SC Medium"/>
              <a:cs typeface="Heiti SC Medium"/>
              <a:sym typeface="Heiti SC Medium"/>
            </a:endParaRPr>
          </a:p>
        </p:txBody>
      </p:sp>
      <p:grpSp>
        <p:nvGrpSpPr>
          <p:cNvPr id="25" name="Group 59"/>
          <p:cNvGrpSpPr/>
          <p:nvPr/>
        </p:nvGrpSpPr>
        <p:grpSpPr>
          <a:xfrm>
            <a:off x="-1441786" y="3728701"/>
            <a:ext cx="861723" cy="861721"/>
            <a:chOff x="-1" y="-1"/>
            <a:chExt cx="646290" cy="646290"/>
          </a:xfrm>
        </p:grpSpPr>
        <p:sp>
          <p:nvSpPr>
            <p:cNvPr id="23" name="Rectangle 60"/>
            <p:cNvSpPr/>
            <p:nvPr/>
          </p:nvSpPr>
          <p:spPr>
            <a:xfrm>
              <a:off x="-1" y="-1"/>
              <a:ext cx="646290" cy="646290"/>
            </a:xfrm>
            <a:prstGeom prst="rect">
              <a:avLst/>
            </a:prstGeom>
            <a:solidFill>
              <a:srgbClr val="9F55FB"/>
            </a:solidFill>
            <a:ln w="12700" cap="flat">
              <a:noFill/>
              <a:miter lim="400000"/>
            </a:ln>
            <a:effectLst/>
          </p:spPr>
          <p:txBody>
            <a:bodyPr wrap="square" lIns="45719" tIns="45719" rIns="45719" bIns="45719" numCol="1" anchor="ctr">
              <a:noAutofit/>
            </a:bodyPr>
            <a:lstStyle/>
            <a:p>
              <a:pPr algn="ctr" defTabSz="609600" hangingPunct="0">
                <a:defRPr sz="800">
                  <a:solidFill>
                    <a:srgbClr val="FFFFFF"/>
                  </a:solidFill>
                </a:defRPr>
              </a:pPr>
              <a:endParaRPr sz="1065" kern="0">
                <a:solidFill>
                  <a:srgbClr val="FFFFFF"/>
                </a:solidFill>
                <a:sym typeface="Calibri" panose="020F0502020204030204"/>
              </a:endParaRPr>
            </a:p>
          </p:txBody>
        </p:sp>
        <p:sp>
          <p:nvSpPr>
            <p:cNvPr id="24" name="TextBox 61"/>
            <p:cNvSpPr txBox="1"/>
            <p:nvPr/>
          </p:nvSpPr>
          <p:spPr>
            <a:xfrm>
              <a:off x="0" y="0"/>
              <a:ext cx="316911" cy="438724"/>
            </a:xfrm>
            <a:prstGeom prst="rect">
              <a:avLst/>
            </a:prstGeom>
            <a:noFill/>
            <a:ln w="12700" cap="flat">
              <a:noFill/>
              <a:miter lim="400000"/>
            </a:ln>
            <a:effectLst/>
          </p:spPr>
          <p:txBody>
            <a:bodyPr wrap="none" lIns="45719" tIns="45719" rIns="45719" bIns="45719" numCol="1" anchor="t">
              <a:spAutoFit/>
            </a:bodyPr>
            <a:lstStyle/>
            <a:p>
              <a:pPr defTabSz="609600" hangingPunct="0">
                <a:defRPr sz="800">
                  <a:solidFill>
                    <a:srgbClr val="FFFFFF"/>
                  </a:solidFill>
                </a:defRPr>
              </a:pPr>
              <a:r>
                <a:rPr sz="1065" kern="0">
                  <a:solidFill>
                    <a:srgbClr val="FFFFFF"/>
                  </a:solidFill>
                  <a:sym typeface="Calibri" panose="020F0502020204030204"/>
                </a:rPr>
                <a:t>R:176</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G:115</a:t>
              </a:r>
              <a:endParaRPr sz="1065" kern="0">
                <a:solidFill>
                  <a:srgbClr val="FFFFFF"/>
                </a:solidFill>
                <a:sym typeface="Calibri" panose="020F0502020204030204"/>
              </a:endParaRPr>
            </a:p>
            <a:p>
              <a:pPr defTabSz="609600" hangingPunct="0">
                <a:defRPr sz="800">
                  <a:solidFill>
                    <a:srgbClr val="FFFFFF"/>
                  </a:solidFill>
                </a:defRPr>
              </a:pPr>
              <a:r>
                <a:rPr sz="1065" kern="0">
                  <a:solidFill>
                    <a:srgbClr val="FFFFFF"/>
                  </a:solidFill>
                  <a:sym typeface="Calibri" panose="020F0502020204030204"/>
                </a:rPr>
                <a:t>B:252</a:t>
              </a:r>
              <a:endParaRPr sz="1065" kern="0">
                <a:solidFill>
                  <a:srgbClr val="FFFFFF"/>
                </a:solidFill>
                <a:sym typeface="Calibri" panose="020F0502020204030204"/>
              </a:endParaRPr>
            </a:p>
          </p:txBody>
        </p:sp>
      </p:grpSp>
      <p:sp>
        <p:nvSpPr>
          <p:cNvPr id="26" name="Rectangle 62"/>
          <p:cNvSpPr txBox="1"/>
          <p:nvPr/>
        </p:nvSpPr>
        <p:spPr>
          <a:xfrm>
            <a:off x="-1460598" y="5545253"/>
            <a:ext cx="1027859" cy="564129"/>
          </a:xfrm>
          <a:prstGeom prst="rect">
            <a:avLst/>
          </a:prstGeom>
          <a:ln w="12700">
            <a:miter lim="400000"/>
          </a:ln>
        </p:spPr>
        <p:txBody>
          <a:bodyPr lIns="60959" rIns="60959">
            <a:spAutoFit/>
          </a:bodyPr>
          <a:lstStyle/>
          <a:p>
            <a:pPr defTabSz="609600" hangingPunct="0">
              <a:defRPr sz="700">
                <a:solidFill>
                  <a:srgbClr val="FFFFFF"/>
                </a:solidFill>
              </a:defRPr>
            </a:pPr>
            <a:r>
              <a:rPr sz="935" kern="0">
                <a:solidFill>
                  <a:srgbClr val="FFFFFF"/>
                </a:solidFill>
                <a:sym typeface="Calibri" panose="020F0502020204030204"/>
              </a:rPr>
              <a:t>英文字体：</a:t>
            </a:r>
            <a:endParaRPr sz="935" b="1" kern="0">
              <a:solidFill>
                <a:srgbClr val="FFFFFF"/>
              </a:solidFill>
              <a:latin typeface="Arial" panose="020B0604020202020204"/>
              <a:ea typeface="Arial" panose="020B0604020202020204"/>
              <a:cs typeface="Arial" panose="020B0604020202020204"/>
              <a:sym typeface="Arial" panose="020B0604020202020204"/>
            </a:endParaRPr>
          </a:p>
          <a:p>
            <a:pPr defTabSz="609600" hangingPunct="0">
              <a:defRPr sz="1600" b="1">
                <a:solidFill>
                  <a:srgbClr val="FFFFFF"/>
                </a:solidFill>
                <a:latin typeface="Arial" panose="020B0604020202020204"/>
                <a:ea typeface="Arial" panose="020B0604020202020204"/>
                <a:cs typeface="Arial" panose="020B0604020202020204"/>
                <a:sym typeface="Arial" panose="020B0604020202020204"/>
              </a:defRPr>
            </a:pPr>
            <a:r>
              <a:rPr sz="2135" b="1" kern="0">
                <a:solidFill>
                  <a:srgbClr val="FFFFFF"/>
                </a:solidFill>
                <a:latin typeface="Arial" panose="020B0604020202020204"/>
                <a:ea typeface="Arial" panose="020B0604020202020204"/>
                <a:cs typeface="Arial" panose="020B0604020202020204"/>
                <a:sym typeface="Arial" panose="020B0604020202020204"/>
              </a:rPr>
              <a:t>Arial</a:t>
            </a:r>
            <a:endParaRPr sz="2135" b="1" kern="0">
              <a:solidFill>
                <a:srgbClr val="FFFFFF"/>
              </a:solidFill>
              <a:latin typeface="Arial" panose="020B0604020202020204"/>
              <a:ea typeface="Arial" panose="020B0604020202020204"/>
              <a:cs typeface="Arial" panose="020B0604020202020204"/>
              <a:sym typeface="Arial" panose="020B0604020202020204"/>
            </a:endParaRPr>
          </a:p>
        </p:txBody>
      </p:sp>
      <p:grpSp>
        <p:nvGrpSpPr>
          <p:cNvPr id="35" name="Group 75"/>
          <p:cNvGrpSpPr/>
          <p:nvPr/>
        </p:nvGrpSpPr>
        <p:grpSpPr>
          <a:xfrm>
            <a:off x="-268113" y="278021"/>
            <a:ext cx="182440" cy="5851111"/>
            <a:chOff x="0" y="0"/>
            <a:chExt cx="136829" cy="4388332"/>
          </a:xfrm>
        </p:grpSpPr>
        <p:sp>
          <p:nvSpPr>
            <p:cNvPr id="27" name="Straight Connector 76"/>
            <p:cNvSpPr/>
            <p:nvPr/>
          </p:nvSpPr>
          <p:spPr>
            <a:xfrm flipH="1">
              <a:off x="0" y="1206199"/>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nvGrpSpPr>
            <p:cNvPr id="30" name="Group 77"/>
            <p:cNvGrpSpPr/>
            <p:nvPr/>
          </p:nvGrpSpPr>
          <p:grpSpPr>
            <a:xfrm>
              <a:off x="0" y="4046288"/>
              <a:ext cx="136830" cy="342045"/>
              <a:chOff x="0" y="0"/>
              <a:chExt cx="136829" cy="342044"/>
            </a:xfrm>
          </p:grpSpPr>
          <p:sp>
            <p:nvSpPr>
              <p:cNvPr id="28" name="Straight Connector 81"/>
              <p:cNvSpPr/>
              <p:nvPr/>
            </p:nvSpPr>
            <p:spPr>
              <a:xfrm flipH="1">
                <a:off x="0" y="342043"/>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29" name="Straight Connector 82"/>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33" name="Group 78"/>
            <p:cNvGrpSpPr/>
            <p:nvPr/>
          </p:nvGrpSpPr>
          <p:grpSpPr>
            <a:xfrm>
              <a:off x="0" y="0"/>
              <a:ext cx="136830" cy="864156"/>
              <a:chOff x="0" y="0"/>
              <a:chExt cx="136829" cy="864155"/>
            </a:xfrm>
          </p:grpSpPr>
          <p:sp>
            <p:nvSpPr>
              <p:cNvPr id="31" name="Straight Connector 79"/>
              <p:cNvSpPr/>
              <p:nvPr/>
            </p:nvSpPr>
            <p:spPr>
              <a:xfrm flipH="1">
                <a:off x="0" y="864155"/>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32" name="Straight Connector 80"/>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34" name="Straight Connector 93"/>
            <p:cNvSpPr/>
            <p:nvPr/>
          </p:nvSpPr>
          <p:spPr>
            <a:xfrm flipH="1">
              <a:off x="0" y="342044"/>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44" name="Group 95"/>
          <p:cNvGrpSpPr/>
          <p:nvPr/>
        </p:nvGrpSpPr>
        <p:grpSpPr>
          <a:xfrm>
            <a:off x="12262553" y="278021"/>
            <a:ext cx="182440" cy="5851111"/>
            <a:chOff x="0" y="0"/>
            <a:chExt cx="136829" cy="4388332"/>
          </a:xfrm>
        </p:grpSpPr>
        <p:sp>
          <p:nvSpPr>
            <p:cNvPr id="36" name="Straight Connector 96"/>
            <p:cNvSpPr/>
            <p:nvPr/>
          </p:nvSpPr>
          <p:spPr>
            <a:xfrm flipH="1">
              <a:off x="0" y="1206199"/>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nvGrpSpPr>
            <p:cNvPr id="39" name="Group 97"/>
            <p:cNvGrpSpPr/>
            <p:nvPr/>
          </p:nvGrpSpPr>
          <p:grpSpPr>
            <a:xfrm>
              <a:off x="0" y="4046288"/>
              <a:ext cx="136830" cy="342045"/>
              <a:chOff x="0" y="0"/>
              <a:chExt cx="136829" cy="342044"/>
            </a:xfrm>
          </p:grpSpPr>
          <p:sp>
            <p:nvSpPr>
              <p:cNvPr id="37" name="Straight Connector 102"/>
              <p:cNvSpPr/>
              <p:nvPr/>
            </p:nvSpPr>
            <p:spPr>
              <a:xfrm flipH="1">
                <a:off x="0" y="342043"/>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38" name="Straight Connector 103"/>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grpSp>
          <p:nvGrpSpPr>
            <p:cNvPr id="42" name="Group 98"/>
            <p:cNvGrpSpPr/>
            <p:nvPr/>
          </p:nvGrpSpPr>
          <p:grpSpPr>
            <a:xfrm>
              <a:off x="0" y="0"/>
              <a:ext cx="136830" cy="864156"/>
              <a:chOff x="0" y="0"/>
              <a:chExt cx="136829" cy="864155"/>
            </a:xfrm>
          </p:grpSpPr>
          <p:sp>
            <p:nvSpPr>
              <p:cNvPr id="40" name="Straight Connector 100"/>
              <p:cNvSpPr/>
              <p:nvPr/>
            </p:nvSpPr>
            <p:spPr>
              <a:xfrm flipH="1">
                <a:off x="0" y="864155"/>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sp>
            <p:nvSpPr>
              <p:cNvPr id="41" name="Straight Connector 101"/>
              <p:cNvSpPr/>
              <p:nvPr/>
            </p:nvSpPr>
            <p:spPr>
              <a:xfrm flipH="1" flipV="1">
                <a:off x="0" y="-1"/>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43" name="Straight Connector 99"/>
            <p:cNvSpPr/>
            <p:nvPr/>
          </p:nvSpPr>
          <p:spPr>
            <a:xfrm flipH="1">
              <a:off x="0" y="342044"/>
              <a:ext cx="136830" cy="1"/>
            </a:xfrm>
            <a:prstGeom prst="line">
              <a:avLst/>
            </a:prstGeom>
            <a:noFill/>
            <a:ln w="6350" cap="flat">
              <a:solidFill>
                <a:srgbClr val="FFFFFF"/>
              </a:solidFill>
              <a:prstDash val="sysDash"/>
              <a:round/>
            </a:ln>
            <a:effectLst/>
          </p:spPr>
          <p:txBody>
            <a:bodyPr wrap="square" lIns="45719" tIns="45719" rIns="45719" bIns="45719" numCol="1" anchor="t">
              <a:noAutofit/>
            </a:bodyPr>
            <a:lstStyle/>
            <a:p>
              <a:pPr defTabSz="609600" hangingPunct="0"/>
              <a:endParaRPr sz="2400" kern="0">
                <a:solidFill>
                  <a:srgbClr val="000000"/>
                </a:solidFill>
                <a:sym typeface="Calibri" panose="020F0502020204030204"/>
              </a:endParaRPr>
            </a:p>
          </p:txBody>
        </p:sp>
      </p:grpSp>
      <p:sp>
        <p:nvSpPr>
          <p:cNvPr id="45" name="幻灯片编号"/>
          <p:cNvSpPr txBox="1">
            <a:spLocks noGrp="1"/>
          </p:cNvSpPr>
          <p:nvPr>
            <p:ph type="sldNum" sz="quarter" idx="2"/>
          </p:nvPr>
        </p:nvSpPr>
        <p:spPr>
          <a:xfrm>
            <a:off x="605163" y="6568578"/>
            <a:ext cx="165110" cy="164212"/>
          </a:xfrm>
          <a:prstGeom prst="rect">
            <a:avLst/>
          </a:prstGeom>
          <a:ln w="12700">
            <a:miter lim="400000"/>
          </a:ln>
        </p:spPr>
        <p:txBody>
          <a:bodyPr wrap="none" lIns="0" tIns="0" rIns="0" bIns="0" anchor="ctr">
            <a:spAutoFit/>
          </a:bodyPr>
          <a:lstStyle>
            <a:lvl1pPr>
              <a:spcBef>
                <a:spcPts val="535"/>
              </a:spcBef>
              <a:defRPr sz="1065">
                <a:solidFill>
                  <a:srgbClr val="1A154C"/>
                </a:solidFill>
                <a:latin typeface="Arial" panose="020B0604020202020204"/>
                <a:ea typeface="Arial" panose="020B0604020202020204"/>
                <a:cs typeface="Arial" panose="020B0604020202020204"/>
                <a:sym typeface="Arial" panose="020B0604020202020204"/>
              </a:defRPr>
            </a:lvl1pPr>
          </a:lstStyle>
          <a:p>
            <a:pPr defTabSz="609600" hangingPunct="0"/>
            <a:fld id="{86CB4B4D-7CA3-9044-876B-883B54F8677D}" type="slidenum">
              <a:rPr lang="uk-UA" kern="0" smtClean="0"/>
            </a:fld>
            <a:endParaRPr lang="uk-UA" kern="0"/>
          </a:p>
        </p:txBody>
      </p:sp>
      <p:pic>
        <p:nvPicPr>
          <p:cNvPr id="46" name="图片 8" descr="图片 8"/>
          <p:cNvPicPr>
            <a:picLocks noChangeAspect="1"/>
          </p:cNvPicPr>
          <p:nvPr/>
        </p:nvPicPr>
        <p:blipFill>
          <a:blip r:embed="rId8" cstate="print"/>
          <a:srcRect/>
          <a:stretch>
            <a:fillRect/>
          </a:stretch>
        </p:blipFill>
        <p:spPr>
          <a:xfrm>
            <a:off x="1388535" y="952277"/>
            <a:ext cx="10803468" cy="5905727"/>
          </a:xfrm>
          <a:prstGeom prst="rect">
            <a:avLst/>
          </a:prstGeom>
          <a:ln w="12700">
            <a:miter lim="400000"/>
            <a:headEnd/>
            <a:tailEnd/>
          </a:ln>
        </p:spPr>
      </p:pic>
      <p:sp>
        <p:nvSpPr>
          <p:cNvPr id="47" name="Rectangle 37"/>
          <p:cNvSpPr txBox="1"/>
          <p:nvPr/>
        </p:nvSpPr>
        <p:spPr>
          <a:xfrm>
            <a:off x="1141589" y="6453922"/>
            <a:ext cx="3833843" cy="143565"/>
          </a:xfrm>
          <a:prstGeom prst="rect">
            <a:avLst/>
          </a:prstGeom>
          <a:ln w="12700">
            <a:miter lim="400000"/>
          </a:ln>
        </p:spPr>
        <p:txBody>
          <a:bodyPr lIns="0" tIns="0" rIns="0" bIns="0" anchor="ctr">
            <a:spAutoFit/>
          </a:bodyPr>
          <a:lstStyle/>
          <a:p>
            <a:pPr defTabSz="609600" hangingPunct="0">
              <a:defRPr sz="70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sz="935" kern="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版权所有©1993-2018 金蝶国际软件集团有限公司</a:t>
            </a:r>
            <a:endParaRPr sz="935" kern="0">
              <a:solidFill>
                <a:srgbClr val="FFFFFF">
                  <a:alpha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48" name="【最终版本】11S定版本.gif" descr="【最终版本】11S定版本.gif"/>
          <p:cNvPicPr/>
          <p:nvPr/>
        </p:nvPicPr>
        <p:blipFill>
          <a:blip r:embed="rId9" cstate="screen"/>
          <a:stretch>
            <a:fillRect/>
          </a:stretch>
        </p:blipFill>
        <p:spPr>
          <a:xfrm>
            <a:off x="338128" y="244511"/>
            <a:ext cx="2260168" cy="1155511"/>
          </a:xfrm>
          <a:prstGeom prst="rect">
            <a:avLst/>
          </a:prstGeom>
          <a:ln w="12700">
            <a:miter lim="400000"/>
            <a:headEnd/>
            <a:tailEnd/>
          </a:ln>
        </p:spPr>
      </p:pic>
      <p:sp>
        <p:nvSpPr>
          <p:cNvPr id="49" name="标题文本"/>
          <p:cNvSpPr txBox="1">
            <a:spLocks noGrp="1"/>
          </p:cNvSpPr>
          <p:nvPr>
            <p:ph type="title"/>
          </p:nvPr>
        </p:nvSpPr>
        <p:spPr>
          <a:xfrm>
            <a:off x="609600" y="274637"/>
            <a:ext cx="10972800" cy="1325563"/>
          </a:xfrm>
          <a:prstGeom prst="rect">
            <a:avLst/>
          </a:prstGeom>
          <a:ln w="12700">
            <a:miter lim="400000"/>
          </a:ln>
        </p:spPr>
        <p:txBody>
          <a:bodyPr lIns="0" tIns="0" rIns="0" bIns="0"/>
          <a:lstStyle/>
          <a:p>
            <a:r>
              <a:t>标题文本</a:t>
            </a:r>
          </a:p>
        </p:txBody>
      </p:sp>
      <p:sp>
        <p:nvSpPr>
          <p:cNvPr id="50" name="正文级别 1…"/>
          <p:cNvSpPr txBox="1">
            <a:spLocks noGrp="1"/>
          </p:cNvSpPr>
          <p:nvPr>
            <p:ph type="body" idx="1"/>
          </p:nvPr>
        </p:nvSpPr>
        <p:spPr>
          <a:xfrm>
            <a:off x="609600" y="1600200"/>
            <a:ext cx="10972800" cy="5257800"/>
          </a:xfrm>
          <a:prstGeom prst="rect">
            <a:avLst/>
          </a:prstGeom>
          <a:ln w="12700">
            <a:miter lim="400000"/>
          </a:ln>
        </p:spPr>
        <p:txBody>
          <a:bodyPr lIns="0" tIns="0" rIns="0" bIns="0"/>
          <a:lstStyle/>
          <a:p>
            <a:r>
              <a:t>正文级别 1</a:t>
            </a:r>
          </a:p>
          <a:p>
            <a:pPr lvl="1"/>
            <a:r>
              <a:t>正文级别 2</a:t>
            </a:r>
          </a:p>
          <a:p>
            <a:pPr lvl="2"/>
            <a:r>
              <a:t>正文级别 3</a:t>
            </a:r>
          </a:p>
          <a:p>
            <a:pPr lvl="3"/>
            <a:r>
              <a:t>正文级别 4</a:t>
            </a:r>
          </a:p>
          <a:p>
            <a:pPr lvl="4"/>
            <a:r>
              <a:t>正文级别 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marL="0" marR="0" indent="0" algn="l" defTabSz="609600" rtl="0" latinLnBrk="0">
        <a:lnSpc>
          <a:spcPct val="100000"/>
        </a:lnSpc>
        <a:spcBef>
          <a:spcPts val="0"/>
        </a:spcBef>
        <a:spcAft>
          <a:spcPts val="0"/>
        </a:spcAft>
        <a:buClrTx/>
        <a:buSzTx/>
        <a:buFontTx/>
        <a:buNone/>
        <a:defRPr sz="2135" b="1"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1pPr>
      <a:lvl2pPr marL="0" marR="0" indent="0" algn="l" defTabSz="609600" rtl="0" latinLnBrk="0">
        <a:lnSpc>
          <a:spcPct val="100000"/>
        </a:lnSpc>
        <a:spcBef>
          <a:spcPts val="0"/>
        </a:spcBef>
        <a:spcAft>
          <a:spcPts val="0"/>
        </a:spcAft>
        <a:buClrTx/>
        <a:buSzTx/>
        <a:buFontTx/>
        <a:buNone/>
        <a:defRPr sz="2135" b="1"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2pPr>
      <a:lvl3pPr marL="0" marR="0" indent="0" algn="l" defTabSz="609600" rtl="0" latinLnBrk="0">
        <a:lnSpc>
          <a:spcPct val="100000"/>
        </a:lnSpc>
        <a:spcBef>
          <a:spcPts val="0"/>
        </a:spcBef>
        <a:spcAft>
          <a:spcPts val="0"/>
        </a:spcAft>
        <a:buClrTx/>
        <a:buSzTx/>
        <a:buFontTx/>
        <a:buNone/>
        <a:defRPr sz="2135" b="1"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3pPr>
      <a:lvl4pPr marL="0" marR="0" indent="0" algn="l" defTabSz="609600" rtl="0" latinLnBrk="0">
        <a:lnSpc>
          <a:spcPct val="100000"/>
        </a:lnSpc>
        <a:spcBef>
          <a:spcPts val="0"/>
        </a:spcBef>
        <a:spcAft>
          <a:spcPts val="0"/>
        </a:spcAft>
        <a:buClrTx/>
        <a:buSzTx/>
        <a:buFontTx/>
        <a:buNone/>
        <a:defRPr sz="2135" b="1"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4pPr>
      <a:lvl5pPr marL="0" marR="0" indent="0" algn="l" defTabSz="609600" rtl="0" latinLnBrk="0">
        <a:lnSpc>
          <a:spcPct val="100000"/>
        </a:lnSpc>
        <a:spcBef>
          <a:spcPts val="0"/>
        </a:spcBef>
        <a:spcAft>
          <a:spcPts val="0"/>
        </a:spcAft>
        <a:buClrTx/>
        <a:buSzTx/>
        <a:buFontTx/>
        <a:buNone/>
        <a:defRPr sz="2135" b="1"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5pPr>
      <a:lvl6pPr marL="0" marR="0" indent="0" algn="l" defTabSz="609600" rtl="0" latinLnBrk="0">
        <a:lnSpc>
          <a:spcPct val="100000"/>
        </a:lnSpc>
        <a:spcBef>
          <a:spcPts val="0"/>
        </a:spcBef>
        <a:spcAft>
          <a:spcPts val="0"/>
        </a:spcAft>
        <a:buClrTx/>
        <a:buSzTx/>
        <a:buFontTx/>
        <a:buNone/>
        <a:defRPr sz="2135" b="1"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6pPr>
      <a:lvl7pPr marL="0" marR="0" indent="0" algn="l" defTabSz="609600" rtl="0" latinLnBrk="0">
        <a:lnSpc>
          <a:spcPct val="100000"/>
        </a:lnSpc>
        <a:spcBef>
          <a:spcPts val="0"/>
        </a:spcBef>
        <a:spcAft>
          <a:spcPts val="0"/>
        </a:spcAft>
        <a:buClrTx/>
        <a:buSzTx/>
        <a:buFontTx/>
        <a:buNone/>
        <a:defRPr sz="2135" b="1"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7pPr>
      <a:lvl8pPr marL="0" marR="0" indent="0" algn="l" defTabSz="609600" rtl="0" latinLnBrk="0">
        <a:lnSpc>
          <a:spcPct val="100000"/>
        </a:lnSpc>
        <a:spcBef>
          <a:spcPts val="0"/>
        </a:spcBef>
        <a:spcAft>
          <a:spcPts val="0"/>
        </a:spcAft>
        <a:buClrTx/>
        <a:buSzTx/>
        <a:buFontTx/>
        <a:buNone/>
        <a:defRPr sz="2135" b="1"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8pPr>
      <a:lvl9pPr marL="0" marR="0" indent="0" algn="l" defTabSz="609600" rtl="0" latinLnBrk="0">
        <a:lnSpc>
          <a:spcPct val="100000"/>
        </a:lnSpc>
        <a:spcBef>
          <a:spcPts val="0"/>
        </a:spcBef>
        <a:spcAft>
          <a:spcPts val="0"/>
        </a:spcAft>
        <a:buClrTx/>
        <a:buSzTx/>
        <a:buFontTx/>
        <a:buNone/>
        <a:defRPr sz="2135" b="1"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9pPr>
    </p:titleStyle>
    <p:bodyStyle>
      <a:lvl1pPr marL="0" marR="0" indent="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1pPr>
      <a:lvl2pPr marL="0" marR="0" indent="6096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2pPr>
      <a:lvl3pPr marL="0" marR="0" indent="12192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3pPr>
      <a:lvl4pPr marL="0" marR="0" indent="18288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4pPr>
      <a:lvl5pPr marL="0" marR="0" indent="24384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5pPr>
      <a:lvl6pPr marL="32918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6pPr>
      <a:lvl7pPr marL="39014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7pPr>
      <a:lvl8pPr marL="45110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8pPr>
      <a:lvl9pPr marL="51206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9pPr>
    </p:bodyStyle>
    <p:otherStyle>
      <a:lvl1pPr marL="0" marR="0" indent="0" algn="l" defTabSz="609600" rtl="0" latinLnBrk="0">
        <a:lnSpc>
          <a:spcPct val="100000"/>
        </a:lnSpc>
        <a:spcBef>
          <a:spcPts val="535"/>
        </a:spcBef>
        <a:spcAft>
          <a:spcPts val="0"/>
        </a:spcAft>
        <a:buClrTx/>
        <a:buSzTx/>
        <a:buFontTx/>
        <a:buNone/>
        <a:defRPr sz="1065" b="0" i="0" u="none" strike="noStrike" cap="none" spc="0" baseline="0">
          <a:ln>
            <a:noFill/>
          </a:ln>
          <a:solidFill>
            <a:schemeClr val="tx1"/>
          </a:solidFill>
          <a:uFillTx/>
          <a:latin typeface="+mn-lt"/>
          <a:ea typeface="+mn-ea"/>
          <a:cs typeface="+mn-cs"/>
          <a:sym typeface="Arial" panose="020B0604020202020204"/>
        </a:defRPr>
      </a:lvl1pPr>
      <a:lvl2pPr marL="0" marR="0" indent="609600" algn="l" defTabSz="609600" rtl="0" latinLnBrk="0">
        <a:lnSpc>
          <a:spcPct val="100000"/>
        </a:lnSpc>
        <a:spcBef>
          <a:spcPts val="535"/>
        </a:spcBef>
        <a:spcAft>
          <a:spcPts val="0"/>
        </a:spcAft>
        <a:buClrTx/>
        <a:buSzTx/>
        <a:buFontTx/>
        <a:buNone/>
        <a:defRPr sz="1065" b="0" i="0" u="none" strike="noStrike" cap="none" spc="0" baseline="0">
          <a:ln>
            <a:noFill/>
          </a:ln>
          <a:solidFill>
            <a:schemeClr val="tx1"/>
          </a:solidFill>
          <a:uFillTx/>
          <a:latin typeface="+mn-lt"/>
          <a:ea typeface="+mn-ea"/>
          <a:cs typeface="+mn-cs"/>
          <a:sym typeface="Arial" panose="020B0604020202020204"/>
        </a:defRPr>
      </a:lvl2pPr>
      <a:lvl3pPr marL="0" marR="0" indent="1219200" algn="l" defTabSz="609600" rtl="0" latinLnBrk="0">
        <a:lnSpc>
          <a:spcPct val="100000"/>
        </a:lnSpc>
        <a:spcBef>
          <a:spcPts val="535"/>
        </a:spcBef>
        <a:spcAft>
          <a:spcPts val="0"/>
        </a:spcAft>
        <a:buClrTx/>
        <a:buSzTx/>
        <a:buFontTx/>
        <a:buNone/>
        <a:defRPr sz="1065" b="0" i="0" u="none" strike="noStrike" cap="none" spc="0" baseline="0">
          <a:ln>
            <a:noFill/>
          </a:ln>
          <a:solidFill>
            <a:schemeClr val="tx1"/>
          </a:solidFill>
          <a:uFillTx/>
          <a:latin typeface="+mn-lt"/>
          <a:ea typeface="+mn-ea"/>
          <a:cs typeface="+mn-cs"/>
          <a:sym typeface="Arial" panose="020B0604020202020204"/>
        </a:defRPr>
      </a:lvl3pPr>
      <a:lvl4pPr marL="0" marR="0" indent="1828800" algn="l" defTabSz="609600" rtl="0" latinLnBrk="0">
        <a:lnSpc>
          <a:spcPct val="100000"/>
        </a:lnSpc>
        <a:spcBef>
          <a:spcPts val="535"/>
        </a:spcBef>
        <a:spcAft>
          <a:spcPts val="0"/>
        </a:spcAft>
        <a:buClrTx/>
        <a:buSzTx/>
        <a:buFontTx/>
        <a:buNone/>
        <a:defRPr sz="1065" b="0" i="0" u="none" strike="noStrike" cap="none" spc="0" baseline="0">
          <a:ln>
            <a:noFill/>
          </a:ln>
          <a:solidFill>
            <a:schemeClr val="tx1"/>
          </a:solidFill>
          <a:uFillTx/>
          <a:latin typeface="+mn-lt"/>
          <a:ea typeface="+mn-ea"/>
          <a:cs typeface="+mn-cs"/>
          <a:sym typeface="Arial" panose="020B0604020202020204"/>
        </a:defRPr>
      </a:lvl4pPr>
      <a:lvl5pPr marL="0" marR="0" indent="2438400" algn="l" defTabSz="609600" rtl="0" latinLnBrk="0">
        <a:lnSpc>
          <a:spcPct val="100000"/>
        </a:lnSpc>
        <a:spcBef>
          <a:spcPts val="535"/>
        </a:spcBef>
        <a:spcAft>
          <a:spcPts val="0"/>
        </a:spcAft>
        <a:buClrTx/>
        <a:buSzTx/>
        <a:buFontTx/>
        <a:buNone/>
        <a:defRPr sz="1065" b="0" i="0" u="none" strike="noStrike" cap="none" spc="0" baseline="0">
          <a:ln>
            <a:noFill/>
          </a:ln>
          <a:solidFill>
            <a:schemeClr val="tx1"/>
          </a:solidFill>
          <a:uFillTx/>
          <a:latin typeface="+mn-lt"/>
          <a:ea typeface="+mn-ea"/>
          <a:cs typeface="+mn-cs"/>
          <a:sym typeface="Arial" panose="020B0604020202020204"/>
        </a:defRPr>
      </a:lvl5pPr>
      <a:lvl6pPr marL="0" marR="0" indent="3048000" algn="l" defTabSz="609600" rtl="0" latinLnBrk="0">
        <a:lnSpc>
          <a:spcPct val="100000"/>
        </a:lnSpc>
        <a:spcBef>
          <a:spcPts val="535"/>
        </a:spcBef>
        <a:spcAft>
          <a:spcPts val="0"/>
        </a:spcAft>
        <a:buClrTx/>
        <a:buSzTx/>
        <a:buFontTx/>
        <a:buNone/>
        <a:defRPr sz="1065" b="0" i="0" u="none" strike="noStrike" cap="none" spc="0" baseline="0">
          <a:ln>
            <a:noFill/>
          </a:ln>
          <a:solidFill>
            <a:schemeClr val="tx1"/>
          </a:solidFill>
          <a:uFillTx/>
          <a:latin typeface="+mn-lt"/>
          <a:ea typeface="+mn-ea"/>
          <a:cs typeface="+mn-cs"/>
          <a:sym typeface="Arial" panose="020B0604020202020204"/>
        </a:defRPr>
      </a:lvl6pPr>
      <a:lvl7pPr marL="0" marR="0" indent="3657600" algn="l" defTabSz="609600" rtl="0" latinLnBrk="0">
        <a:lnSpc>
          <a:spcPct val="100000"/>
        </a:lnSpc>
        <a:spcBef>
          <a:spcPts val="535"/>
        </a:spcBef>
        <a:spcAft>
          <a:spcPts val="0"/>
        </a:spcAft>
        <a:buClrTx/>
        <a:buSzTx/>
        <a:buFontTx/>
        <a:buNone/>
        <a:defRPr sz="1065" b="0" i="0" u="none" strike="noStrike" cap="none" spc="0" baseline="0">
          <a:ln>
            <a:noFill/>
          </a:ln>
          <a:solidFill>
            <a:schemeClr val="tx1"/>
          </a:solidFill>
          <a:uFillTx/>
          <a:latin typeface="+mn-lt"/>
          <a:ea typeface="+mn-ea"/>
          <a:cs typeface="+mn-cs"/>
          <a:sym typeface="Arial" panose="020B0604020202020204"/>
        </a:defRPr>
      </a:lvl7pPr>
      <a:lvl8pPr marL="0" marR="0" indent="4267200" algn="l" defTabSz="609600" rtl="0" latinLnBrk="0">
        <a:lnSpc>
          <a:spcPct val="100000"/>
        </a:lnSpc>
        <a:spcBef>
          <a:spcPts val="535"/>
        </a:spcBef>
        <a:spcAft>
          <a:spcPts val="0"/>
        </a:spcAft>
        <a:buClrTx/>
        <a:buSzTx/>
        <a:buFontTx/>
        <a:buNone/>
        <a:defRPr sz="1065" b="0" i="0" u="none" strike="noStrike" cap="none" spc="0" baseline="0">
          <a:ln>
            <a:noFill/>
          </a:ln>
          <a:solidFill>
            <a:schemeClr val="tx1"/>
          </a:solidFill>
          <a:uFillTx/>
          <a:latin typeface="+mn-lt"/>
          <a:ea typeface="+mn-ea"/>
          <a:cs typeface="+mn-cs"/>
          <a:sym typeface="Arial" panose="020B0604020202020204"/>
        </a:defRPr>
      </a:lvl8pPr>
      <a:lvl9pPr marL="0" marR="0" indent="4876800" algn="l" defTabSz="609600" rtl="0" latinLnBrk="0">
        <a:lnSpc>
          <a:spcPct val="100000"/>
        </a:lnSpc>
        <a:spcBef>
          <a:spcPts val="535"/>
        </a:spcBef>
        <a:spcAft>
          <a:spcPts val="0"/>
        </a:spcAft>
        <a:buClrTx/>
        <a:buSzTx/>
        <a:buFontTx/>
        <a:buNone/>
        <a:defRPr sz="1065" b="0" i="0" u="none" strike="noStrike" cap="none" spc="0" baseline="0">
          <a:ln>
            <a:noFill/>
          </a:ln>
          <a:solidFill>
            <a:schemeClr val="tx1"/>
          </a:solidFill>
          <a:uFillTx/>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4.png"/><Relationship Id="rId1" Type="http://schemas.openxmlformats.org/officeDocument/2006/relationships/image" Target="../media/image3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3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0.png"/><Relationship Id="rId1" Type="http://schemas.openxmlformats.org/officeDocument/2006/relationships/image" Target="../media/image3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2.png"/><Relationship Id="rId1" Type="http://schemas.openxmlformats.org/officeDocument/2006/relationships/image" Target="../media/image4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轻分析</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
        <p:nvSpPr>
          <p:cNvPr id="3" name="内容占位符 1"/>
          <p:cNvSpPr txBox="1"/>
          <p:nvPr/>
        </p:nvSpPr>
        <p:spPr>
          <a:xfrm>
            <a:off x="725009" y="1065320"/>
            <a:ext cx="10741981" cy="1633492"/>
          </a:xfrm>
          <a:prstGeom prst="rect">
            <a:avLst/>
          </a:prstGeom>
          <a:ln w="12700">
            <a:miter lim="400000"/>
          </a:ln>
        </p:spPr>
        <p:txBody>
          <a:bodyPr lIns="0" tIns="0" rIns="0" bIns="0"/>
          <a:lstStyle>
            <a:lvl1pPr marL="0" marR="0" indent="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1pPr>
            <a:lvl2pPr marL="0" marR="0" indent="6096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2pPr>
            <a:lvl3pPr marL="0" marR="0" indent="12192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3pPr>
            <a:lvl4pPr marL="0" marR="0" indent="18288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4pPr>
            <a:lvl5pPr marL="0" marR="0" indent="24384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5pPr>
            <a:lvl6pPr marL="32918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6pPr>
            <a:lvl7pPr marL="39014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7pPr>
            <a:lvl8pPr marL="45110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8pPr>
            <a:lvl9pPr marL="51206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9pPr>
          </a:lstStyle>
          <a:p>
            <a:pPr algn="just">
              <a:lnSpc>
                <a:spcPct val="150000"/>
              </a:lnSpc>
              <a:spcBef>
                <a:spcPts val="0"/>
              </a:spcBef>
            </a:pPr>
            <a:r>
              <a:rPr lang="en-US" altLang="zh-CN" sz="2400" kern="0" dirty="0"/>
              <a:t>       </a:t>
            </a:r>
            <a:r>
              <a:rPr lang="zh-CN" altLang="en-US" sz="2400" kern="0" dirty="0"/>
              <a:t>轻分析是金蝶自主研发的，拥有独立知识产权和核心技术的数据</a:t>
            </a:r>
            <a:r>
              <a:rPr lang="zh-CN" altLang="en-US" sz="2400" kern="0" dirty="0">
                <a:solidFill>
                  <a:srgbClr val="C00000"/>
                </a:solidFill>
              </a:rPr>
              <a:t>云计算引擎和数据可视化</a:t>
            </a:r>
            <a:r>
              <a:rPr lang="zh-CN" altLang="en-US" sz="2400" kern="0" dirty="0"/>
              <a:t>平台，它为业务人员提供了一种</a:t>
            </a:r>
            <a:r>
              <a:rPr lang="zh-CN" altLang="en-US" sz="2400" kern="0" dirty="0">
                <a:solidFill>
                  <a:srgbClr val="C00000"/>
                </a:solidFill>
              </a:rPr>
              <a:t>轻建模、多维度、高性能</a:t>
            </a:r>
            <a:r>
              <a:rPr lang="zh-CN" altLang="en-US" sz="2400" kern="0" dirty="0"/>
              <a:t>的数据分析和数据探索平台。轻分析包含</a:t>
            </a:r>
            <a:r>
              <a:rPr lang="zh-CN" altLang="en-US" sz="2400" kern="0" dirty="0">
                <a:solidFill>
                  <a:srgbClr val="C00000"/>
                </a:solidFill>
              </a:rPr>
              <a:t>主题式分析和嵌入式分析</a:t>
            </a:r>
            <a:r>
              <a:rPr lang="zh-CN" altLang="en-US" sz="2400" kern="0" dirty="0"/>
              <a:t>两个应用场景。</a:t>
            </a:r>
            <a:endParaRPr lang="en-US" altLang="zh-CN" sz="2400" kern="0" dirty="0"/>
          </a:p>
        </p:txBody>
      </p:sp>
      <p:pic>
        <p:nvPicPr>
          <p:cNvPr id="4" name="图片 3"/>
          <p:cNvPicPr>
            <a:picLocks noChangeAspect="1"/>
          </p:cNvPicPr>
          <p:nvPr/>
        </p:nvPicPr>
        <p:blipFill>
          <a:blip r:embed="rId1"/>
          <a:stretch>
            <a:fillRect/>
          </a:stretch>
        </p:blipFill>
        <p:spPr>
          <a:xfrm>
            <a:off x="1294984" y="2990212"/>
            <a:ext cx="9602032" cy="307874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591826" y="1408823"/>
            <a:ext cx="9733623" cy="4800533"/>
          </a:xfrm>
          <a:prstGeom prst="rect">
            <a:avLst/>
          </a:prstGeom>
        </p:spPr>
        <p:txBody>
          <a:bodyPr>
            <a:noAutofit/>
          </a:bodyPr>
          <a:lstStyle>
            <a:lvl1pPr marL="342900" indent="-342900" defTabSz="457200" eaLnBrk="1" hangingPunct="1">
              <a:spcBef>
                <a:spcPct val="20000"/>
              </a:spcBef>
              <a:buSzPct val="100000"/>
              <a:buFontTx/>
              <a:buBlip>
                <a:blip r:embed="rId1"/>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pPr marL="457200" indent="-457200" defTabSz="609600">
              <a:lnSpc>
                <a:spcPct val="150000"/>
              </a:lnSpc>
              <a:defRPr/>
            </a:pPr>
            <a:r>
              <a:rPr lang="zh-CN" altLang="en-US" sz="2665" dirty="0">
                <a:solidFill>
                  <a:prstClr val="white">
                    <a:lumMod val="50000"/>
                  </a:prstClr>
                </a:solidFill>
              </a:rPr>
              <a:t>数据建模</a:t>
            </a:r>
            <a:endParaRPr lang="en-US" altLang="zh-CN" sz="2665" dirty="0">
              <a:solidFill>
                <a:prstClr val="white">
                  <a:lumMod val="50000"/>
                </a:prstClr>
              </a:solidFill>
            </a:endParaRPr>
          </a:p>
          <a:p>
            <a:pPr marL="457200" indent="-457200" defTabSz="609600">
              <a:lnSpc>
                <a:spcPct val="150000"/>
              </a:lnSpc>
              <a:defRPr/>
            </a:pPr>
            <a:r>
              <a:rPr lang="zh-CN" altLang="en-US" sz="2665" dirty="0">
                <a:solidFill>
                  <a:prstClr val="black"/>
                </a:solidFill>
              </a:rPr>
              <a:t>数据分析</a:t>
            </a:r>
            <a:endParaRPr lang="en-US" altLang="zh-CN" sz="2665" dirty="0">
              <a:solidFill>
                <a:prstClr val="black"/>
              </a:solidFill>
            </a:endParaRPr>
          </a:p>
          <a:p>
            <a:pPr marL="457200" indent="-457200" defTabSz="609600">
              <a:lnSpc>
                <a:spcPct val="150000"/>
              </a:lnSpc>
              <a:defRPr/>
            </a:pPr>
            <a:r>
              <a:rPr lang="zh-CN" altLang="en-US" sz="2665" dirty="0">
                <a:solidFill>
                  <a:prstClr val="white">
                    <a:lumMod val="50000"/>
                  </a:prstClr>
                </a:solidFill>
              </a:rPr>
              <a:t>数据斗方</a:t>
            </a:r>
            <a:endParaRPr lang="en-US" altLang="zh-CN" sz="2665" dirty="0">
              <a:solidFill>
                <a:prstClr val="white">
                  <a:lumMod val="50000"/>
                </a:prstClr>
              </a:solidFill>
            </a:endParaRPr>
          </a:p>
          <a:p>
            <a:pPr marL="457200" indent="-457200" defTabSz="609600">
              <a:lnSpc>
                <a:spcPct val="150000"/>
              </a:lnSpc>
              <a:defRPr/>
            </a:pPr>
            <a:r>
              <a:rPr lang="zh-CN" altLang="en-US" sz="2665" dirty="0">
                <a:solidFill>
                  <a:prstClr val="white">
                    <a:lumMod val="50000"/>
                  </a:prstClr>
                </a:solidFill>
              </a:rPr>
              <a:t>仪表板</a:t>
            </a:r>
            <a:endParaRPr lang="en-US" altLang="zh-CN" sz="2665" dirty="0">
              <a:solidFill>
                <a:prstClr val="white">
                  <a:lumMod val="50000"/>
                </a:prstClr>
              </a:solidFill>
            </a:endParaRPr>
          </a:p>
        </p:txBody>
      </p:sp>
      <p:sp>
        <p:nvSpPr>
          <p:cNvPr id="5" name="文本框 4"/>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轻分析</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Text Placeholder 4"/>
          <p:cNvSpPr txBox="1">
            <a:spLocks noGrp="1"/>
          </p:cNvSpPr>
          <p:nvPr>
            <p:ph sz="quarter" idx="4294967295"/>
          </p:nvPr>
        </p:nvSpPr>
        <p:spPr>
          <a:xfrm>
            <a:off x="443884" y="1158999"/>
            <a:ext cx="3973513" cy="4891088"/>
          </a:xfrm>
          <a:prstGeom prst="rect">
            <a:avLst/>
          </a:prstGeom>
        </p:spPr>
        <p:txBody>
          <a:bodyPr>
            <a:noAutofit/>
          </a:bodyPr>
          <a:lstStyle/>
          <a:p>
            <a:pPr algn="just" defTabSz="487680">
              <a:lnSpc>
                <a:spcPct val="150000"/>
              </a:lnSpc>
              <a:spcBef>
                <a:spcPts val="265"/>
              </a:spcBef>
              <a:defRPr sz="1040" b="0"/>
            </a:pPr>
            <a:r>
              <a:rPr lang="en-US" altLang="zh-CN" sz="1865" dirty="0">
                <a:solidFill>
                  <a:schemeClr val="tx1"/>
                </a:solidFill>
                <a:latin typeface="微软雅黑" panose="020B0503020204020204" charset="-122"/>
                <a:ea typeface="微软雅黑" panose="020B0503020204020204" charset="-122"/>
              </a:rPr>
              <a:t>	</a:t>
            </a:r>
            <a:r>
              <a:rPr lang="zh-CN" altLang="en-US" sz="1865" dirty="0">
                <a:solidFill>
                  <a:schemeClr val="tx1"/>
                </a:solidFill>
                <a:latin typeface="微软雅黑" panose="020B0503020204020204" charset="-122"/>
                <a:ea typeface="微软雅黑" panose="020B0503020204020204" charset="-122"/>
              </a:rPr>
              <a:t>借助数据分析，业务用户可以高效地对业务数据进行分析探索，快速创建自己所关注的数据分析内容，功能特性主要包括：</a:t>
            </a:r>
            <a:endParaRPr lang="zh-CN" altLang="en-US" sz="1865" dirty="0">
              <a:solidFill>
                <a:schemeClr val="tx1"/>
              </a:solidFill>
              <a:latin typeface="微软雅黑" panose="020B0503020204020204" charset="-122"/>
              <a:ea typeface="微软雅黑" panose="020B0503020204020204" charset="-122"/>
            </a:endParaRPr>
          </a:p>
          <a:p>
            <a:pPr algn="just" defTabSz="487680">
              <a:lnSpc>
                <a:spcPct val="150000"/>
              </a:lnSpc>
              <a:spcBef>
                <a:spcPts val="265"/>
              </a:spcBef>
              <a:buFont typeface="Wingdings" panose="05000000000000000000" pitchFamily="2" charset="2"/>
              <a:buChar char="Ø"/>
              <a:defRPr sz="1040" b="0"/>
            </a:pPr>
            <a:r>
              <a:rPr lang="zh-CN" altLang="en-US" sz="1865" dirty="0">
                <a:solidFill>
                  <a:schemeClr val="tx1"/>
                </a:solidFill>
                <a:latin typeface="微软雅黑" panose="020B0503020204020204" charset="-122"/>
                <a:ea typeface="微软雅黑" panose="020B0503020204020204" charset="-122"/>
              </a:rPr>
              <a:t>拖拽分析</a:t>
            </a:r>
            <a:endParaRPr lang="zh-CN" altLang="en-US" sz="1865" dirty="0">
              <a:solidFill>
                <a:schemeClr val="tx1"/>
              </a:solidFill>
              <a:latin typeface="微软雅黑" panose="020B0503020204020204" charset="-122"/>
              <a:ea typeface="微软雅黑" panose="020B0503020204020204" charset="-122"/>
            </a:endParaRPr>
          </a:p>
          <a:p>
            <a:pPr algn="just" defTabSz="487680">
              <a:lnSpc>
                <a:spcPct val="150000"/>
              </a:lnSpc>
              <a:spcBef>
                <a:spcPts val="265"/>
              </a:spcBef>
              <a:buFont typeface="Wingdings" panose="05000000000000000000" pitchFamily="2" charset="2"/>
              <a:buChar char="Ø"/>
              <a:defRPr sz="1040" b="0"/>
            </a:pPr>
            <a:r>
              <a:rPr lang="zh-CN" altLang="en-US" sz="1865" dirty="0">
                <a:solidFill>
                  <a:schemeClr val="tx1"/>
                </a:solidFill>
                <a:latin typeface="微软雅黑" panose="020B0503020204020204" charset="-122"/>
                <a:ea typeface="微软雅黑" panose="020B0503020204020204" charset="-122"/>
              </a:rPr>
              <a:t>数据筛选</a:t>
            </a:r>
            <a:endParaRPr lang="zh-CN" altLang="en-US" sz="1865" dirty="0">
              <a:solidFill>
                <a:schemeClr val="tx1"/>
              </a:solidFill>
              <a:latin typeface="微软雅黑" panose="020B0503020204020204" charset="-122"/>
              <a:ea typeface="微软雅黑" panose="020B0503020204020204" charset="-122"/>
            </a:endParaRPr>
          </a:p>
          <a:p>
            <a:pPr algn="just" defTabSz="487680">
              <a:lnSpc>
                <a:spcPct val="150000"/>
              </a:lnSpc>
              <a:spcBef>
                <a:spcPts val="265"/>
              </a:spcBef>
              <a:buFont typeface="Wingdings" panose="05000000000000000000" pitchFamily="2" charset="2"/>
              <a:buChar char="Ø"/>
              <a:defRPr sz="1040" b="0"/>
            </a:pPr>
            <a:r>
              <a:rPr lang="zh-CN" altLang="en-US" sz="1865" dirty="0">
                <a:solidFill>
                  <a:schemeClr val="tx1"/>
                </a:solidFill>
                <a:latin typeface="微软雅黑" panose="020B0503020204020204" charset="-122"/>
                <a:ea typeface="微软雅黑" panose="020B0503020204020204" charset="-122"/>
              </a:rPr>
              <a:t>查看明细</a:t>
            </a:r>
            <a:endParaRPr lang="zh-CN" altLang="en-US" sz="1865" dirty="0">
              <a:solidFill>
                <a:schemeClr val="tx1"/>
              </a:solidFill>
              <a:latin typeface="微软雅黑" panose="020B0503020204020204" charset="-122"/>
              <a:ea typeface="微软雅黑" panose="020B0503020204020204" charset="-122"/>
            </a:endParaRPr>
          </a:p>
          <a:p>
            <a:pPr algn="just" defTabSz="487680">
              <a:lnSpc>
                <a:spcPct val="150000"/>
              </a:lnSpc>
              <a:spcBef>
                <a:spcPts val="265"/>
              </a:spcBef>
              <a:buFont typeface="Wingdings" panose="05000000000000000000" pitchFamily="2" charset="2"/>
              <a:buChar char="Ø"/>
              <a:defRPr sz="1040" b="0"/>
            </a:pPr>
            <a:r>
              <a:rPr lang="zh-CN" altLang="en-US" sz="1865" dirty="0">
                <a:solidFill>
                  <a:schemeClr val="tx1"/>
                </a:solidFill>
                <a:latin typeface="微软雅黑" panose="020B0503020204020204" charset="-122"/>
                <a:ea typeface="微软雅黑" panose="020B0503020204020204" charset="-122"/>
              </a:rPr>
              <a:t>高级计算</a:t>
            </a:r>
            <a:endParaRPr lang="zh-CN" altLang="en-US" sz="1865" dirty="0">
              <a:solidFill>
                <a:schemeClr val="tx1"/>
              </a:solidFill>
              <a:latin typeface="微软雅黑" panose="020B0503020204020204" charset="-122"/>
              <a:ea typeface="微软雅黑" panose="020B0503020204020204" charset="-122"/>
            </a:endParaRPr>
          </a:p>
          <a:p>
            <a:pPr algn="just" defTabSz="487680">
              <a:lnSpc>
                <a:spcPct val="150000"/>
              </a:lnSpc>
              <a:spcBef>
                <a:spcPts val="265"/>
              </a:spcBef>
              <a:buFont typeface="Wingdings" panose="05000000000000000000" pitchFamily="2" charset="2"/>
              <a:buChar char="Ø"/>
              <a:defRPr sz="1040" b="0"/>
            </a:pPr>
            <a:r>
              <a:rPr lang="zh-CN" altLang="en-US" sz="1865" dirty="0">
                <a:solidFill>
                  <a:schemeClr val="tx1"/>
                </a:solidFill>
                <a:latin typeface="微软雅黑" panose="020B0503020204020204" charset="-122"/>
                <a:ea typeface="微软雅黑" panose="020B0503020204020204" charset="-122"/>
              </a:rPr>
              <a:t>导出</a:t>
            </a:r>
            <a:endParaRPr lang="zh-CN" altLang="en-US" sz="1865" dirty="0">
              <a:solidFill>
                <a:schemeClr val="tx1"/>
              </a:solidFill>
              <a:latin typeface="微软雅黑" panose="020B0503020204020204" charset="-122"/>
              <a:ea typeface="微软雅黑" panose="020B0503020204020204" charset="-122"/>
            </a:endParaRPr>
          </a:p>
          <a:p>
            <a:pPr algn="just" defTabSz="487680">
              <a:lnSpc>
                <a:spcPct val="150000"/>
              </a:lnSpc>
              <a:spcBef>
                <a:spcPts val="265"/>
              </a:spcBef>
              <a:buFont typeface="Wingdings" panose="05000000000000000000" pitchFamily="2" charset="2"/>
              <a:buChar char="Ø"/>
              <a:defRPr sz="1040" b="0"/>
            </a:pPr>
            <a:r>
              <a:rPr lang="zh-CN" altLang="en-US" sz="1865" dirty="0">
                <a:solidFill>
                  <a:schemeClr val="tx1"/>
                </a:solidFill>
                <a:latin typeface="微软雅黑" panose="020B0503020204020204" charset="-122"/>
                <a:ea typeface="微软雅黑" panose="020B0503020204020204" charset="-122"/>
              </a:rPr>
              <a:t>分析方案</a:t>
            </a:r>
            <a:endParaRPr lang="zh-CN" altLang="en-US" sz="1865" dirty="0">
              <a:solidFill>
                <a:schemeClr val="tx1"/>
              </a:solidFill>
              <a:latin typeface="微软雅黑" panose="020B0503020204020204" charset="-122"/>
              <a:ea typeface="微软雅黑" panose="020B0503020204020204" charset="-122"/>
            </a:endParaRPr>
          </a:p>
          <a:p>
            <a:pPr algn="just" defTabSz="487680">
              <a:lnSpc>
                <a:spcPct val="150000"/>
              </a:lnSpc>
              <a:spcBef>
                <a:spcPts val="265"/>
              </a:spcBef>
              <a:buFont typeface="Wingdings" panose="05000000000000000000" pitchFamily="2" charset="2"/>
              <a:buChar char="Ø"/>
              <a:defRPr sz="1040" b="0"/>
            </a:pPr>
            <a:r>
              <a:rPr lang="zh-CN" altLang="en-US" sz="1865" dirty="0">
                <a:solidFill>
                  <a:schemeClr val="tx1"/>
                </a:solidFill>
                <a:latin typeface="微软雅黑" panose="020B0503020204020204" charset="-122"/>
                <a:ea typeface="微软雅黑" panose="020B0503020204020204" charset="-122"/>
              </a:rPr>
              <a:t>发布</a:t>
            </a:r>
            <a:endParaRPr lang="zh-CN" altLang="en-US" sz="1865" dirty="0">
              <a:solidFill>
                <a:schemeClr val="tx1"/>
              </a:solidFill>
              <a:latin typeface="微软雅黑" panose="020B0503020204020204" charset="-122"/>
              <a:ea typeface="微软雅黑" panose="020B0503020204020204" charset="-122"/>
            </a:endParaRPr>
          </a:p>
          <a:p>
            <a:pPr algn="just" defTabSz="487680">
              <a:lnSpc>
                <a:spcPct val="150000"/>
              </a:lnSpc>
              <a:spcBef>
                <a:spcPts val="265"/>
              </a:spcBef>
              <a:defRPr sz="1120" b="0">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sz="1865" dirty="0">
              <a:solidFill>
                <a:schemeClr val="tx1"/>
              </a:solidFill>
              <a:latin typeface="微软雅黑" panose="020B0503020204020204" charset="-122"/>
              <a:ea typeface="微软雅黑" panose="020B0503020204020204" charset="-122"/>
            </a:endParaRPr>
          </a:p>
          <a:p>
            <a:pPr algn="just" defTabSz="487680">
              <a:lnSpc>
                <a:spcPct val="150000"/>
              </a:lnSpc>
              <a:spcBef>
                <a:spcPts val="135"/>
              </a:spcBef>
              <a:defRPr sz="480" b="0">
                <a:latin typeface="微软雅黑" panose="020B0503020204020204" charset="-122"/>
                <a:ea typeface="微软雅黑" panose="020B0503020204020204" charset="-122"/>
                <a:cs typeface="微软雅黑" panose="020B0503020204020204" charset="-122"/>
                <a:sym typeface="微软雅黑" panose="020B0503020204020204" charset="-122"/>
              </a:defRPr>
            </a:pPr>
            <a:r>
              <a:rPr sz="1865" dirty="0">
                <a:solidFill>
                  <a:schemeClr val="tx1"/>
                </a:solidFill>
                <a:latin typeface="微软雅黑" panose="020B0503020204020204" charset="-122"/>
                <a:ea typeface="微软雅黑" panose="020B0503020204020204" charset="-122"/>
              </a:rPr>
              <a:t>	</a:t>
            </a:r>
            <a:endParaRPr sz="1865" dirty="0">
              <a:solidFill>
                <a:schemeClr val="tx1"/>
              </a:solidFill>
              <a:latin typeface="微软雅黑" panose="020B0503020204020204" charset="-122"/>
              <a:ea typeface="微软雅黑" panose="020B0503020204020204" charset="-122"/>
            </a:endParaRPr>
          </a:p>
        </p:txBody>
      </p:sp>
      <p:pic>
        <p:nvPicPr>
          <p:cNvPr id="7174" name="Picture 6" descr="C:\Users\xiaoru_zheng\Desktop\downloadfile.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8574" y="1065535"/>
            <a:ext cx="8108951" cy="476946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1357" y="1455868"/>
            <a:ext cx="5922339" cy="345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文本框 5"/>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数据分析</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ext Placeholder 4"/>
          <p:cNvSpPr txBox="1">
            <a:spLocks noGrp="1"/>
          </p:cNvSpPr>
          <p:nvPr>
            <p:ph sz="quarter" idx="4294967295"/>
          </p:nvPr>
        </p:nvSpPr>
        <p:spPr>
          <a:xfrm>
            <a:off x="534524" y="1652927"/>
            <a:ext cx="2554905" cy="3817937"/>
          </a:xfrm>
          <a:prstGeom prst="rect">
            <a:avLst/>
          </a:prstGeom>
        </p:spPr>
        <p:txBody>
          <a:bodyPr anchor="t"/>
          <a:lstStyle/>
          <a:p>
            <a:pPr algn="just">
              <a:lnSpc>
                <a:spcPct val="150000"/>
              </a:lnSpc>
              <a:spcBef>
                <a:spcPts val="0"/>
              </a:spcBef>
              <a:defRPr sz="1400" b="0">
                <a:solidFill>
                  <a:srgbClr val="80808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zh-CN" altLang="en-US" sz="1800" dirty="0">
                <a:solidFill>
                  <a:schemeClr val="tx1"/>
                </a:solidFill>
                <a:latin typeface="微软雅黑" panose="020B0503020204020204" charset="-122"/>
                <a:ea typeface="微软雅黑" panose="020B0503020204020204" charset="-122"/>
              </a:rPr>
              <a:t>通过简单拖拽即可完成多维透视的图表呈现，数据分析</a:t>
            </a:r>
            <a:r>
              <a:rPr sz="1800" dirty="0">
                <a:solidFill>
                  <a:schemeClr val="tx1"/>
                </a:solidFill>
                <a:latin typeface="微软雅黑" panose="020B0503020204020204" charset="-122"/>
                <a:ea typeface="微软雅黑" panose="020B0503020204020204" charset="-122"/>
              </a:rPr>
              <a:t>支持</a:t>
            </a:r>
            <a:r>
              <a:rPr lang="en-US" sz="1800" dirty="0">
                <a:solidFill>
                  <a:schemeClr val="tx1"/>
                </a:solidFill>
                <a:latin typeface="微软雅黑" panose="020B0503020204020204" charset="-122"/>
                <a:ea typeface="微软雅黑" panose="020B0503020204020204" charset="-122"/>
              </a:rPr>
              <a:t>10</a:t>
            </a:r>
            <a:r>
              <a:rPr sz="1800" dirty="0">
                <a:solidFill>
                  <a:schemeClr val="tx1"/>
                </a:solidFill>
                <a:latin typeface="微软雅黑" panose="020B0503020204020204" charset="-122"/>
                <a:ea typeface="微软雅黑" panose="020B0503020204020204" charset="-122"/>
              </a:rPr>
              <a:t>种图表类型，</a:t>
            </a:r>
            <a:r>
              <a:rPr lang="zh-CN" altLang="en-US" sz="1800" dirty="0">
                <a:solidFill>
                  <a:schemeClr val="tx1"/>
                </a:solidFill>
                <a:latin typeface="微软雅黑" panose="020B0503020204020204" charset="-122"/>
                <a:ea typeface="微软雅黑" panose="020B0503020204020204" charset="-122"/>
              </a:rPr>
              <a:t>切换图表类型时可以自动为用户推导和呈现最优的数据可视化效果。</a:t>
            </a:r>
            <a:endParaRPr lang="en-US" altLang="zh-CN" sz="1800" dirty="0">
              <a:solidFill>
                <a:schemeClr val="tx1"/>
              </a:solidFill>
              <a:latin typeface="微软雅黑" panose="020B0503020204020204" charset="-122"/>
              <a:ea typeface="微软雅黑" panose="020B0503020204020204" charset="-122"/>
            </a:endParaRPr>
          </a:p>
        </p:txBody>
      </p:sp>
      <p:pic>
        <p:nvPicPr>
          <p:cNvPr id="3075" name="Picture 3" descr="F:\培训\轻分析宣传PPT\最新\0510\截图\星空\分析-表格.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759199" y="1029001"/>
            <a:ext cx="6740103" cy="3923999"/>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3077" name="Picture 5" descr="F:\培训\轻分析宣传PPT\最新\0510\截图\星空\分析-堆积柱形图.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9621" y="1479290"/>
            <a:ext cx="6480804" cy="377851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3078" name="Picture 6" descr="F:\培训\轻分析宣传PPT\最新\0510\截图\星空\分析-饼图.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1905000"/>
            <a:ext cx="6502400" cy="3793853"/>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7" name="文本框 6"/>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数据分析</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拖拽分析</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fade">
                                      <p:cBhvr>
                                        <p:cTn id="7" dur="500"/>
                                        <p:tgtEl>
                                          <p:spTgt spid="307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8"/>
                                        </p:tgtEl>
                                        <p:attrNameLst>
                                          <p:attrName>style.visibility</p:attrName>
                                        </p:attrNameLst>
                                      </p:cBhvr>
                                      <p:to>
                                        <p:strVal val="visible"/>
                                      </p:to>
                                    </p:set>
                                    <p:animEffect transition="in" filter="fade">
                                      <p:cBhvr>
                                        <p:cTn id="12" dur="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Text Placeholder 4"/>
          <p:cNvSpPr txBox="1">
            <a:spLocks noGrp="1"/>
          </p:cNvSpPr>
          <p:nvPr>
            <p:ph sz="quarter" idx="4294967295"/>
          </p:nvPr>
        </p:nvSpPr>
        <p:spPr>
          <a:xfrm>
            <a:off x="506027" y="1626294"/>
            <a:ext cx="2624138" cy="3359150"/>
          </a:xfrm>
          <a:prstGeom prst="rect">
            <a:avLst/>
          </a:prstGeom>
          <a:noFill/>
          <a:ln w="9525">
            <a:noFill/>
            <a:miter lim="800000"/>
          </a:ln>
        </p:spPr>
        <p:txBody>
          <a:bodyPr vert="horz" wrap="square" lIns="0" tIns="0" rIns="0" bIns="0" numCol="1" anchor="t" anchorCtr="0" compatLnSpc="1"/>
          <a:lstStyle/>
          <a:p>
            <a:pPr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数据分析支持不同字段类型的数据筛选，拖拽字段到筛选器中即可对数据进行过滤，通过筛选器，用户可以快速定位和聚焦关键问题或异常数据。</a:t>
            </a:r>
            <a:endParaRPr sz="1865" dirty="0">
              <a:solidFill>
                <a:schemeClr val="tx1"/>
              </a:solidFill>
              <a:latin typeface="微软雅黑" panose="020B0503020204020204" charset="-122"/>
              <a:ea typeface="微软雅黑" panose="020B0503020204020204" charset="-122"/>
            </a:endParaRPr>
          </a:p>
        </p:txBody>
      </p:sp>
      <p:pic>
        <p:nvPicPr>
          <p:cNvPr id="4099" name="Picture 3" descr="F:\培训\轻分析宣传PPT\最新\0510\截图\星空\分析-筛选器.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58826" y="1081987"/>
            <a:ext cx="8023575" cy="4683812"/>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52687" y="1468027"/>
            <a:ext cx="891613" cy="2217600"/>
          </a:xfrm>
          <a:prstGeom prst="rect">
            <a:avLst/>
          </a:prstGeom>
          <a:noFill/>
          <a:ln w="9525">
            <a:solidFill>
              <a:srgbClr val="0070C0"/>
            </a:solidFill>
            <a:miter lim="800000"/>
            <a:headEnd/>
            <a:tailEnd/>
          </a:ln>
          <a:extLst>
            <a:ext uri="{909E8E84-426E-40DD-AFC4-6F175D3DCCD1}">
              <a14:hiddenFill xmlns:a14="http://schemas.microsoft.com/office/drawing/2010/main">
                <a:solidFill>
                  <a:schemeClr val="accent1"/>
                </a:solidFill>
              </a14:hiddenFill>
            </a:ext>
          </a:extLst>
        </p:spPr>
      </p:pic>
      <p:sp>
        <p:nvSpPr>
          <p:cNvPr id="6" name="文本框 5"/>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数据分析</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数据筛选</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100"/>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Text Placeholder 4"/>
          <p:cNvSpPr txBox="1">
            <a:spLocks noGrp="1"/>
          </p:cNvSpPr>
          <p:nvPr>
            <p:ph sz="quarter" idx="4294967295"/>
          </p:nvPr>
        </p:nvSpPr>
        <p:spPr>
          <a:xfrm>
            <a:off x="464344" y="1587501"/>
            <a:ext cx="2728913" cy="3206441"/>
          </a:xfrm>
          <a:prstGeom prst="rect">
            <a:avLst/>
          </a:prstGeom>
          <a:noFill/>
          <a:ln w="9525">
            <a:noFill/>
            <a:miter lim="800000"/>
          </a:ln>
        </p:spPr>
        <p:txBody>
          <a:bodyPr vert="horz" wrap="square" lIns="0" tIns="0" rIns="0" bIns="0" numCol="1" anchor="t" anchorCtr="0" compatLnSpc="1"/>
          <a:lstStyle/>
          <a:p>
            <a:pPr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通过“查看数据”， 用户可以查看指定区域所对应的明细数据，追溯聚合前的原始数据构成。明细数据也可支持导出到</a:t>
            </a:r>
            <a:r>
              <a:rPr lang="en-US" altLang="zh-CN" sz="1865" dirty="0">
                <a:solidFill>
                  <a:schemeClr val="tx1"/>
                </a:solidFill>
                <a:latin typeface="微软雅黑" panose="020B0503020204020204" charset="-122"/>
                <a:ea typeface="微软雅黑" panose="020B0503020204020204" charset="-122"/>
              </a:rPr>
              <a:t>Excel</a:t>
            </a:r>
            <a:r>
              <a:rPr lang="zh-CN" altLang="en-US" sz="1865" dirty="0">
                <a:solidFill>
                  <a:schemeClr val="tx1"/>
                </a:solidFill>
                <a:latin typeface="微软雅黑" panose="020B0503020204020204" charset="-122"/>
                <a:ea typeface="微软雅黑" panose="020B0503020204020204" charset="-122"/>
              </a:rPr>
              <a:t>。</a:t>
            </a:r>
            <a:endParaRPr lang="zh-CN" altLang="en-US" sz="1865" dirty="0">
              <a:solidFill>
                <a:schemeClr val="tx1"/>
              </a:solidFill>
              <a:latin typeface="微软雅黑" panose="020B0503020204020204" charset="-122"/>
              <a:ea typeface="微软雅黑" panose="020B0503020204020204" charset="-122"/>
            </a:endParaRPr>
          </a:p>
          <a:p>
            <a:pPr algn="just">
              <a:lnSpc>
                <a:spcPct val="150000"/>
              </a:lnSpc>
              <a:spcBef>
                <a:spcPts val="0"/>
              </a:spcBef>
            </a:pPr>
            <a:endParaRPr sz="1865" dirty="0">
              <a:solidFill>
                <a:schemeClr val="tx1"/>
              </a:solidFill>
              <a:latin typeface="微软雅黑" panose="020B0503020204020204" charset="-122"/>
              <a:ea typeface="微软雅黑" panose="020B0503020204020204" charset="-122"/>
            </a:endParaRPr>
          </a:p>
        </p:txBody>
      </p:sp>
      <p:pic>
        <p:nvPicPr>
          <p:cNvPr id="5122" name="Picture 2" descr="F:\培训\轻分析宣传PPT\最新\0510\截图\星空\分析-查看明细.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556001" y="1027200"/>
            <a:ext cx="7518400" cy="4392099"/>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cxnSp>
        <p:nvCxnSpPr>
          <p:cNvPr id="4" name="肘形连接符 3"/>
          <p:cNvCxnSpPr/>
          <p:nvPr/>
        </p:nvCxnSpPr>
        <p:spPr>
          <a:xfrm rot="16200000" flipH="1">
            <a:off x="8605303" y="2400000"/>
            <a:ext cx="874195" cy="609600"/>
          </a:xfrm>
          <a:prstGeom prst="bentConnector3">
            <a:avLst>
              <a:gd name="adj1" fmla="val 607"/>
            </a:avLst>
          </a:prstGeom>
          <a:noFill/>
          <a:ln w="25400" cap="flat">
            <a:solidFill>
              <a:schemeClr val="accent1">
                <a:lumMod val="75000"/>
              </a:schemeClr>
            </a:solidFill>
            <a:prstDash val="sysDot"/>
            <a:round/>
            <a:tailEnd type="arrow"/>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92800" y="3224133"/>
            <a:ext cx="5588000" cy="3252868"/>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7" name="文本框 6"/>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数据分析</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查看明细</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123"/>
                                        </p:tgtEl>
                                        <p:attrNameLst>
                                          <p:attrName>style.visibility</p:attrName>
                                        </p:attrNameLst>
                                      </p:cBhvr>
                                      <p:to>
                                        <p:strVal val="visible"/>
                                      </p:to>
                                    </p:set>
                                    <p:animEffect transition="in" filter="fade">
                                      <p:cBhvr>
                                        <p:cTn id="10"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Text Placeholder 4"/>
          <p:cNvSpPr txBox="1">
            <a:spLocks noGrp="1"/>
          </p:cNvSpPr>
          <p:nvPr>
            <p:ph sz="quarter" idx="4294967295"/>
          </p:nvPr>
        </p:nvSpPr>
        <p:spPr>
          <a:xfrm>
            <a:off x="450850" y="1403937"/>
            <a:ext cx="2806700" cy="4889500"/>
          </a:xfrm>
          <a:prstGeom prst="rect">
            <a:avLst/>
          </a:prstGeom>
          <a:noFill/>
          <a:ln w="9525">
            <a:noFill/>
            <a:miter lim="800000"/>
          </a:ln>
        </p:spPr>
        <p:txBody>
          <a:bodyPr vert="horz" wrap="square" lIns="0" tIns="0" rIns="0" bIns="0" numCol="1" anchor="t" anchorCtr="0" compatLnSpc="1"/>
          <a:lstStyle/>
          <a:p>
            <a:pPr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数据分析的公式引擎支持</a:t>
            </a:r>
            <a:r>
              <a:rPr lang="en-US" altLang="zh-CN" sz="1865" dirty="0">
                <a:solidFill>
                  <a:schemeClr val="tx1"/>
                </a:solidFill>
                <a:latin typeface="微软雅黑" panose="020B0503020204020204" charset="-122"/>
                <a:ea typeface="微软雅黑" panose="020B0503020204020204" charset="-122"/>
              </a:rPr>
              <a:t>6</a:t>
            </a:r>
            <a:r>
              <a:rPr lang="zh-CN" altLang="en-US" sz="1865" dirty="0">
                <a:solidFill>
                  <a:schemeClr val="tx1"/>
                </a:solidFill>
                <a:latin typeface="微软雅黑" panose="020B0503020204020204" charset="-122"/>
                <a:ea typeface="微软雅黑" panose="020B0503020204020204" charset="-122"/>
              </a:rPr>
              <a:t>个函数类别、共计</a:t>
            </a:r>
            <a:r>
              <a:rPr lang="en-US" altLang="zh-CN" sz="1865" dirty="0">
                <a:solidFill>
                  <a:schemeClr val="tx1"/>
                </a:solidFill>
                <a:latin typeface="微软雅黑" panose="020B0503020204020204" charset="-122"/>
                <a:ea typeface="微软雅黑" panose="020B0503020204020204" charset="-122"/>
              </a:rPr>
              <a:t>65</a:t>
            </a:r>
            <a:r>
              <a:rPr lang="zh-CN" altLang="en-US" sz="1865" dirty="0">
                <a:solidFill>
                  <a:schemeClr val="tx1"/>
                </a:solidFill>
                <a:latin typeface="微软雅黑" panose="020B0503020204020204" charset="-122"/>
                <a:ea typeface="微软雅黑" panose="020B0503020204020204" charset="-122"/>
              </a:rPr>
              <a:t>个函数，依托强大的公式引擎，除可以进行常规的聚合运算外，还可支持：</a:t>
            </a:r>
            <a:endParaRPr lang="zh-CN" altLang="en-US" sz="1865" dirty="0">
              <a:solidFill>
                <a:schemeClr val="tx1"/>
              </a:solidFill>
              <a:latin typeface="微软雅黑" panose="020B0503020204020204" charset="-122"/>
              <a:ea typeface="微软雅黑" panose="020B0503020204020204" charset="-122"/>
            </a:endParaRPr>
          </a:p>
          <a:p>
            <a:pPr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小计</a:t>
            </a:r>
            <a:r>
              <a:rPr lang="en-US" altLang="zh-CN" sz="1865" dirty="0">
                <a:solidFill>
                  <a:schemeClr val="tx1"/>
                </a:solidFill>
                <a:latin typeface="微软雅黑" panose="020B0503020204020204" charset="-122"/>
                <a:ea typeface="微软雅黑" panose="020B0503020204020204" charset="-122"/>
              </a:rPr>
              <a:t>/</a:t>
            </a:r>
            <a:r>
              <a:rPr lang="zh-CN" altLang="en-US" sz="1865" dirty="0">
                <a:solidFill>
                  <a:schemeClr val="tx1"/>
                </a:solidFill>
                <a:latin typeface="微软雅黑" panose="020B0503020204020204" charset="-122"/>
                <a:ea typeface="微软雅黑" panose="020B0503020204020204" charset="-122"/>
              </a:rPr>
              <a:t>总计</a:t>
            </a:r>
            <a:endParaRPr lang="zh-CN" altLang="en-US" sz="1865" dirty="0">
              <a:solidFill>
                <a:schemeClr val="tx1"/>
              </a:solidFill>
              <a:latin typeface="微软雅黑" panose="020B0503020204020204" charset="-122"/>
              <a:ea typeface="微软雅黑" panose="020B0503020204020204" charset="-122"/>
            </a:endParaRPr>
          </a:p>
          <a:p>
            <a:pPr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同比</a:t>
            </a:r>
            <a:r>
              <a:rPr lang="en-US" altLang="zh-CN" sz="1865" dirty="0">
                <a:solidFill>
                  <a:schemeClr val="tx1"/>
                </a:solidFill>
                <a:latin typeface="微软雅黑" panose="020B0503020204020204" charset="-122"/>
                <a:ea typeface="微软雅黑" panose="020B0503020204020204" charset="-122"/>
              </a:rPr>
              <a:t>/</a:t>
            </a:r>
            <a:r>
              <a:rPr lang="zh-CN" altLang="en-US" sz="1865" dirty="0">
                <a:solidFill>
                  <a:schemeClr val="tx1"/>
                </a:solidFill>
                <a:latin typeface="微软雅黑" panose="020B0503020204020204" charset="-122"/>
                <a:ea typeface="微软雅黑" panose="020B0503020204020204" charset="-122"/>
              </a:rPr>
              <a:t>环比</a:t>
            </a:r>
            <a:endParaRPr lang="en-US" altLang="zh-CN" sz="1865" dirty="0">
              <a:solidFill>
                <a:schemeClr val="tx1"/>
              </a:solidFill>
              <a:latin typeface="微软雅黑" panose="020B0503020204020204" charset="-122"/>
              <a:ea typeface="微软雅黑" panose="020B0503020204020204" charset="-122"/>
            </a:endParaRPr>
          </a:p>
          <a:p>
            <a:pPr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分组累计</a:t>
            </a:r>
            <a:endParaRPr lang="en-US" altLang="zh-CN" sz="1865" dirty="0">
              <a:solidFill>
                <a:schemeClr val="tx1"/>
              </a:solidFill>
              <a:latin typeface="微软雅黑" panose="020B0503020204020204" charset="-122"/>
              <a:ea typeface="微软雅黑" panose="020B0503020204020204" charset="-122"/>
            </a:endParaRPr>
          </a:p>
          <a:p>
            <a:pPr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计算字段</a:t>
            </a:r>
            <a:endParaRPr lang="en-US" altLang="zh-CN" sz="1865" dirty="0">
              <a:solidFill>
                <a:schemeClr val="tx1"/>
              </a:solidFill>
              <a:latin typeface="微软雅黑" panose="020B0503020204020204" charset="-122"/>
              <a:ea typeface="微软雅黑" panose="020B0503020204020204" charset="-122"/>
            </a:endParaRPr>
          </a:p>
          <a:p>
            <a:pPr algn="just">
              <a:lnSpc>
                <a:spcPct val="150000"/>
              </a:lnSpc>
              <a:spcBef>
                <a:spcPts val="0"/>
              </a:spcBef>
            </a:pPr>
            <a:endParaRPr lang="zh-CN" altLang="en-US" sz="1865" dirty="0">
              <a:solidFill>
                <a:schemeClr val="tx1"/>
              </a:solidFill>
              <a:latin typeface="微软雅黑" panose="020B0503020204020204" charset="-122"/>
              <a:ea typeface="微软雅黑" panose="020B0503020204020204" charset="-122"/>
            </a:endParaRPr>
          </a:p>
        </p:txBody>
      </p:sp>
      <p:pic>
        <p:nvPicPr>
          <p:cNvPr id="6147" name="Picture 3" descr="F:\培训\轻分析宣传PPT\最新\0510\截图\星空\分析-聚合运算.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556000" y="1027201"/>
            <a:ext cx="6299201" cy="3724745"/>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6148" name="Picture 4" descr="F:\培训\轻分析宣传PPT\最新\0510\截图\星空\分析-汇总计算.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65600" y="1498601"/>
            <a:ext cx="6096000" cy="3593943"/>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6149" name="Picture 5" descr="F:\培训\轻分析宣传PPT\最新\0510\截图\星空\分析-同环比、累计计算.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3300" y="2006600"/>
            <a:ext cx="5994400" cy="354353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6150" name="Picture 6" descr="F:\培训\轻分析宣传PPT\最新\0510\截图\星空\分析-计算字段.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0201" y="2514601"/>
            <a:ext cx="5765799" cy="3420033"/>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数据分析</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高级计算</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fade">
                                      <p:cBhvr>
                                        <p:cTn id="7" dur="5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fade">
                                      <p:cBhvr>
                                        <p:cTn id="12" dur="500"/>
                                        <p:tgtEl>
                                          <p:spTgt spid="614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50"/>
                                        </p:tgtEl>
                                        <p:attrNameLst>
                                          <p:attrName>style.visibility</p:attrName>
                                        </p:attrNameLst>
                                      </p:cBhvr>
                                      <p:to>
                                        <p:strVal val="visible"/>
                                      </p:to>
                                    </p:set>
                                    <p:animEffect transition="in" filter="fade">
                                      <p:cBhvr>
                                        <p:cTn id="17"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Text Placeholder 4"/>
          <p:cNvSpPr txBox="1">
            <a:spLocks noGrp="1"/>
          </p:cNvSpPr>
          <p:nvPr>
            <p:ph sz="quarter" idx="4294967295"/>
          </p:nvPr>
        </p:nvSpPr>
        <p:spPr>
          <a:xfrm>
            <a:off x="558279" y="1122165"/>
            <a:ext cx="2643719" cy="4889500"/>
          </a:xfrm>
          <a:prstGeom prst="rect">
            <a:avLst/>
          </a:prstGeom>
          <a:noFill/>
          <a:ln w="9525">
            <a:noFill/>
            <a:miter lim="800000"/>
          </a:ln>
        </p:spPr>
        <p:txBody>
          <a:bodyPr vert="horz" wrap="square" lIns="0" tIns="0" rIns="0" bIns="0" numCol="1" anchor="t" anchorCtr="0" compatLnSpc="1"/>
          <a:lstStyle/>
          <a:p>
            <a:pPr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数据分析支持导出</a:t>
            </a:r>
            <a:r>
              <a:rPr lang="en-US" altLang="zh-CN" sz="1865" dirty="0">
                <a:solidFill>
                  <a:schemeClr val="tx1"/>
                </a:solidFill>
                <a:latin typeface="微软雅黑" panose="020B0503020204020204" charset="-122"/>
                <a:ea typeface="微软雅黑" panose="020B0503020204020204" charset="-122"/>
              </a:rPr>
              <a:t>Excel</a:t>
            </a:r>
            <a:r>
              <a:rPr lang="zh-CN" altLang="en-US" sz="1865" dirty="0">
                <a:solidFill>
                  <a:schemeClr val="tx1"/>
                </a:solidFill>
                <a:latin typeface="微软雅黑" panose="020B0503020204020204" charset="-122"/>
                <a:ea typeface="微软雅黑" panose="020B0503020204020204" charset="-122"/>
              </a:rPr>
              <a:t>、</a:t>
            </a:r>
            <a:r>
              <a:rPr lang="en-US" altLang="zh-CN" sz="1865" dirty="0">
                <a:solidFill>
                  <a:schemeClr val="tx1"/>
                </a:solidFill>
                <a:latin typeface="微软雅黑" panose="020B0503020204020204" charset="-122"/>
                <a:ea typeface="微软雅黑" panose="020B0503020204020204" charset="-122"/>
              </a:rPr>
              <a:t>PDF</a:t>
            </a:r>
            <a:r>
              <a:rPr lang="zh-CN" altLang="en-US" sz="1865" dirty="0">
                <a:solidFill>
                  <a:schemeClr val="tx1"/>
                </a:solidFill>
                <a:latin typeface="微软雅黑" panose="020B0503020204020204" charset="-122"/>
                <a:ea typeface="微软雅黑" panose="020B0503020204020204" charset="-122"/>
              </a:rPr>
              <a:t>及</a:t>
            </a:r>
            <a:r>
              <a:rPr lang="en-US" altLang="zh-CN" sz="1865" dirty="0">
                <a:solidFill>
                  <a:schemeClr val="tx1"/>
                </a:solidFill>
                <a:latin typeface="微软雅黑" panose="020B0503020204020204" charset="-122"/>
                <a:ea typeface="微软雅黑" panose="020B0503020204020204" charset="-122"/>
              </a:rPr>
              <a:t>PNG</a:t>
            </a:r>
            <a:r>
              <a:rPr lang="zh-CN" altLang="en-US" sz="1865" dirty="0">
                <a:solidFill>
                  <a:schemeClr val="tx1"/>
                </a:solidFill>
                <a:latin typeface="微软雅黑" panose="020B0503020204020204" charset="-122"/>
                <a:ea typeface="微软雅黑" panose="020B0503020204020204" charset="-122"/>
              </a:rPr>
              <a:t>，用户可将自己的分析结果完美导出，用于日常的工作汇报。</a:t>
            </a:r>
            <a:endParaRPr lang="zh-CN" altLang="en-US" sz="1865" dirty="0">
              <a:solidFill>
                <a:schemeClr val="tx1"/>
              </a:solidFill>
              <a:latin typeface="微软雅黑" panose="020B0503020204020204" charset="-122"/>
              <a:ea typeface="微软雅黑" panose="020B0503020204020204" charset="-122"/>
            </a:endParaRPr>
          </a:p>
          <a:p>
            <a:pPr algn="just">
              <a:lnSpc>
                <a:spcPct val="150000"/>
              </a:lnSpc>
              <a:spcBef>
                <a:spcPts val="0"/>
              </a:spcBef>
            </a:pPr>
            <a:endParaRPr sz="1865" dirty="0">
              <a:solidFill>
                <a:schemeClr val="tx1"/>
              </a:solidFill>
              <a:latin typeface="微软雅黑" panose="020B0503020204020204" charset="-122"/>
              <a:ea typeface="微软雅黑" panose="020B0503020204020204" charset="-122"/>
            </a:endParaRPr>
          </a:p>
        </p:txBody>
      </p:sp>
      <p:pic>
        <p:nvPicPr>
          <p:cNvPr id="7170" name="Picture 2" descr="F:\培训\轻分析宣传PPT\最新\0510\截图\星空\分析-导出.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568427" y="1027201"/>
            <a:ext cx="7201173" cy="4273569"/>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717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3600" y="3022600"/>
            <a:ext cx="4618061" cy="2713235"/>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13" name="Picture 5" descr="C:\Users\xiaoru_zheng\Downloads\downloadfile (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0802" y="2209801"/>
            <a:ext cx="4137567" cy="3965833"/>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4" name="直接箭头连接符 3"/>
          <p:cNvCxnSpPr/>
          <p:nvPr/>
        </p:nvCxnSpPr>
        <p:spPr>
          <a:xfrm flipH="1">
            <a:off x="4775200" y="1550400"/>
            <a:ext cx="1422400" cy="1370600"/>
          </a:xfrm>
          <a:prstGeom prst="straightConnector1">
            <a:avLst/>
          </a:prstGeom>
          <a:noFill/>
          <a:ln w="25400" cap="flat">
            <a:solidFill>
              <a:schemeClr val="accent1"/>
            </a:solidFill>
            <a:prstDash val="sysDot"/>
            <a:round/>
            <a:tailEnd type="arrow"/>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cxnSp>
        <p:nvCxnSpPr>
          <p:cNvPr id="6" name="直接箭头连接符 5"/>
          <p:cNvCxnSpPr/>
          <p:nvPr/>
        </p:nvCxnSpPr>
        <p:spPr>
          <a:xfrm>
            <a:off x="6793315" y="4241800"/>
            <a:ext cx="928285" cy="0"/>
          </a:xfrm>
          <a:prstGeom prst="straightConnector1">
            <a:avLst/>
          </a:prstGeom>
          <a:noFill/>
          <a:ln w="25400" cap="flat">
            <a:solidFill>
              <a:schemeClr val="accent1"/>
            </a:solidFill>
            <a:prstDash val="sysDot"/>
            <a:round/>
            <a:tailEnd type="arrow"/>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sp>
        <p:nvSpPr>
          <p:cNvPr id="9" name="文本框 8"/>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数据分析</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导出</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171"/>
                                        </p:tgtEl>
                                        <p:attrNameLst>
                                          <p:attrName>style.visibility</p:attrName>
                                        </p:attrNameLst>
                                      </p:cBhvr>
                                      <p:to>
                                        <p:strVal val="visible"/>
                                      </p:to>
                                    </p:set>
                                    <p:animEffect transition="in" filter="fade">
                                      <p:cBhvr>
                                        <p:cTn id="10" dur="500"/>
                                        <p:tgtEl>
                                          <p:spTgt spid="717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Text Placeholder 4"/>
          <p:cNvSpPr txBox="1">
            <a:spLocks noGrp="1"/>
          </p:cNvSpPr>
          <p:nvPr>
            <p:ph sz="quarter" idx="4294967295"/>
          </p:nvPr>
        </p:nvSpPr>
        <p:spPr>
          <a:xfrm>
            <a:off x="479394" y="1439863"/>
            <a:ext cx="2547891" cy="4889500"/>
          </a:xfrm>
          <a:prstGeom prst="rect">
            <a:avLst/>
          </a:prstGeom>
          <a:noFill/>
          <a:ln w="9525">
            <a:noFill/>
            <a:miter lim="800000"/>
          </a:ln>
        </p:spPr>
        <p:txBody>
          <a:bodyPr vert="horz" wrap="square" lIns="0" tIns="0" rIns="0" bIns="0" numCol="1" anchor="t" anchorCtr="0" compatLnSpc="1"/>
          <a:lstStyle/>
          <a:p>
            <a:pPr indent="480060"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任意分析状态都可以保存为分析方案，当分析方案被设置为默认方案，用户再次打开数据分析时，即可默认加载、直接套用当时所保存的分析模板。</a:t>
            </a:r>
            <a:endParaRPr lang="zh-CN" altLang="en-US" sz="1865" dirty="0">
              <a:solidFill>
                <a:schemeClr val="tx1"/>
              </a:solidFill>
              <a:latin typeface="微软雅黑" panose="020B0503020204020204" charset="-122"/>
              <a:ea typeface="微软雅黑" panose="020B0503020204020204" charset="-122"/>
            </a:endParaRPr>
          </a:p>
          <a:p>
            <a:pPr indent="480060" algn="just">
              <a:lnSpc>
                <a:spcPct val="150000"/>
              </a:lnSpc>
              <a:spcBef>
                <a:spcPts val="0"/>
              </a:spcBef>
            </a:pPr>
            <a:endParaRPr sz="1865" dirty="0">
              <a:solidFill>
                <a:schemeClr val="tx1"/>
              </a:solidFill>
              <a:latin typeface="微软雅黑" panose="020B0503020204020204" charset="-122"/>
              <a:ea typeface="微软雅黑" panose="020B0503020204020204" charset="-122"/>
            </a:endParaRPr>
          </a:p>
        </p:txBody>
      </p:sp>
      <p:pic>
        <p:nvPicPr>
          <p:cNvPr id="8194" name="Picture 2" descr="F:\培训\轻分析宣传PPT\最新\0510\截图\星空\分析-方案.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54400" y="1027201"/>
            <a:ext cx="7828323" cy="465252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数据分析</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分析方案</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Text Placeholder 4"/>
          <p:cNvSpPr txBox="1">
            <a:spLocks noGrp="1"/>
          </p:cNvSpPr>
          <p:nvPr>
            <p:ph sz="quarter" idx="4294967295"/>
          </p:nvPr>
        </p:nvSpPr>
        <p:spPr>
          <a:xfrm>
            <a:off x="559293" y="1611327"/>
            <a:ext cx="2565647" cy="4098953"/>
          </a:xfrm>
          <a:prstGeom prst="rect">
            <a:avLst/>
          </a:prstGeom>
          <a:noFill/>
          <a:ln w="9525">
            <a:noFill/>
            <a:miter lim="800000"/>
          </a:ln>
        </p:spPr>
        <p:txBody>
          <a:bodyPr vert="horz" wrap="square" lIns="0" tIns="0" rIns="0" bIns="0" numCol="1" anchor="t" anchorCtr="0" compatLnSpc="1"/>
          <a:lstStyle/>
          <a:p>
            <a:pPr indent="480060"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数据分析支持发布到应用菜单及移动轻应用，并且支持按用户和角色进行授权。已授权用户可在发布路径下查看到所发布的数据分析内容。</a:t>
            </a:r>
            <a:endParaRPr lang="zh-CN" altLang="en-US" sz="1865" dirty="0">
              <a:solidFill>
                <a:schemeClr val="tx1"/>
              </a:solidFill>
              <a:latin typeface="微软雅黑" panose="020B0503020204020204" charset="-122"/>
              <a:ea typeface="微软雅黑" panose="020B0503020204020204" charset="-122"/>
            </a:endParaRPr>
          </a:p>
          <a:p>
            <a:pPr indent="480060" algn="just">
              <a:lnSpc>
                <a:spcPct val="150000"/>
              </a:lnSpc>
              <a:spcBef>
                <a:spcPts val="0"/>
              </a:spcBef>
            </a:pPr>
            <a:endParaRPr sz="1865" dirty="0">
              <a:solidFill>
                <a:schemeClr val="tx1"/>
              </a:solidFill>
              <a:latin typeface="微软雅黑" panose="020B0503020204020204" charset="-122"/>
              <a:ea typeface="微软雅黑" panose="020B0503020204020204" charset="-122"/>
            </a:endParaRPr>
          </a:p>
        </p:txBody>
      </p:sp>
      <p:pic>
        <p:nvPicPr>
          <p:cNvPr id="9220" name="Picture 4" descr="F:\培训\轻分析宣传PPT\最新\0510\截图\星空\分析-发布.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541186" y="1099391"/>
            <a:ext cx="7330015" cy="4344699"/>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9221" name="Picture 5" descr="F:\培训\轻分析宣传PPT\最新\0510\截图\星空\分析-发布窗口.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2006601"/>
            <a:ext cx="6908800" cy="4098953"/>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数据分析</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发布</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fade">
                                      <p:cBhvr>
                                        <p:cTn id="7"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591826" y="1408823"/>
            <a:ext cx="9733623" cy="4800533"/>
          </a:xfrm>
          <a:prstGeom prst="rect">
            <a:avLst/>
          </a:prstGeom>
        </p:spPr>
        <p:txBody>
          <a:bodyPr>
            <a:noAutofit/>
          </a:bodyPr>
          <a:lstStyle>
            <a:lvl1pPr marL="342900" indent="-342900" defTabSz="457200" eaLnBrk="1" hangingPunct="1">
              <a:spcBef>
                <a:spcPct val="20000"/>
              </a:spcBef>
              <a:buSzPct val="100000"/>
              <a:buFontTx/>
              <a:buBlip>
                <a:blip r:embed="rId1"/>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pPr marL="457200" indent="-457200" defTabSz="609600">
              <a:lnSpc>
                <a:spcPct val="150000"/>
              </a:lnSpc>
              <a:defRPr/>
            </a:pPr>
            <a:r>
              <a:rPr lang="zh-CN" altLang="en-US" sz="2665" dirty="0">
                <a:solidFill>
                  <a:prstClr val="white">
                    <a:lumMod val="50000"/>
                  </a:prstClr>
                </a:solidFill>
              </a:rPr>
              <a:t>数据建模</a:t>
            </a:r>
            <a:endParaRPr lang="en-US" altLang="zh-CN" sz="2665" dirty="0">
              <a:solidFill>
                <a:prstClr val="white">
                  <a:lumMod val="50000"/>
                </a:prstClr>
              </a:solidFill>
            </a:endParaRPr>
          </a:p>
          <a:p>
            <a:pPr marL="457200" indent="-457200" defTabSz="609600">
              <a:lnSpc>
                <a:spcPct val="150000"/>
              </a:lnSpc>
              <a:defRPr/>
            </a:pPr>
            <a:r>
              <a:rPr lang="zh-CN" altLang="en-US" sz="2665" dirty="0">
                <a:solidFill>
                  <a:prstClr val="white">
                    <a:lumMod val="50000"/>
                  </a:prstClr>
                </a:solidFill>
              </a:rPr>
              <a:t>数据分析</a:t>
            </a:r>
            <a:endParaRPr lang="en-US" altLang="zh-CN" sz="2665" dirty="0">
              <a:solidFill>
                <a:prstClr val="white">
                  <a:lumMod val="50000"/>
                </a:prstClr>
              </a:solidFill>
            </a:endParaRPr>
          </a:p>
          <a:p>
            <a:pPr marL="457200" indent="-457200" defTabSz="609600">
              <a:lnSpc>
                <a:spcPct val="150000"/>
              </a:lnSpc>
              <a:defRPr/>
            </a:pPr>
            <a:r>
              <a:rPr lang="zh-CN" altLang="en-US" sz="2665" dirty="0">
                <a:solidFill>
                  <a:prstClr val="black"/>
                </a:solidFill>
              </a:rPr>
              <a:t>数据斗方</a:t>
            </a:r>
            <a:endParaRPr lang="en-US" altLang="zh-CN" sz="2665" dirty="0">
              <a:solidFill>
                <a:prstClr val="black"/>
              </a:solidFill>
            </a:endParaRPr>
          </a:p>
          <a:p>
            <a:pPr marL="457200" indent="-457200" defTabSz="609600">
              <a:lnSpc>
                <a:spcPct val="150000"/>
              </a:lnSpc>
              <a:defRPr/>
            </a:pPr>
            <a:r>
              <a:rPr lang="zh-CN" altLang="en-US" sz="2665" dirty="0">
                <a:solidFill>
                  <a:prstClr val="white">
                    <a:lumMod val="50000"/>
                  </a:prstClr>
                </a:solidFill>
              </a:rPr>
              <a:t>仪表板</a:t>
            </a:r>
            <a:endParaRPr lang="en-US" altLang="zh-CN" sz="2665" dirty="0">
              <a:solidFill>
                <a:prstClr val="white">
                  <a:lumMod val="50000"/>
                </a:prstClr>
              </a:solidFill>
            </a:endParaRPr>
          </a:p>
        </p:txBody>
      </p:sp>
      <p:sp>
        <p:nvSpPr>
          <p:cNvPr id="5" name="文本框 4"/>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轻分析</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主题式分析</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
        <p:nvSpPr>
          <p:cNvPr id="3" name="内容占位符 1"/>
          <p:cNvSpPr txBox="1"/>
          <p:nvPr/>
        </p:nvSpPr>
        <p:spPr>
          <a:xfrm>
            <a:off x="497148" y="865430"/>
            <a:ext cx="11055659" cy="2272684"/>
          </a:xfrm>
          <a:prstGeom prst="rect">
            <a:avLst/>
          </a:prstGeom>
          <a:ln w="12700">
            <a:miter lim="400000"/>
          </a:ln>
        </p:spPr>
        <p:txBody>
          <a:bodyPr lIns="0" tIns="0" rIns="0" bIns="0"/>
          <a:lstStyle>
            <a:lvl1pPr marL="0" marR="0" indent="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1pPr>
            <a:lvl2pPr marL="0" marR="0" indent="6096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2pPr>
            <a:lvl3pPr marL="0" marR="0" indent="12192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3pPr>
            <a:lvl4pPr marL="0" marR="0" indent="18288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4pPr>
            <a:lvl5pPr marL="0" marR="0" indent="2438400" algn="l" defTabSz="609600" rtl="0" latinLnBrk="0">
              <a:lnSpc>
                <a:spcPct val="100000"/>
              </a:lnSpc>
              <a:spcBef>
                <a:spcPts val="400"/>
              </a:spcBef>
              <a:spcAft>
                <a:spcPts val="0"/>
              </a:spcAft>
              <a:buClrTx/>
              <a:buSzTx/>
              <a:buFontTx/>
              <a:buNone/>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5pPr>
            <a:lvl6pPr marL="32918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6pPr>
            <a:lvl7pPr marL="39014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7pPr>
            <a:lvl8pPr marL="45110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8pPr>
            <a:lvl9pPr marL="5120640" marR="0" indent="-243840" algn="l" defTabSz="609600" rtl="0" latinLnBrk="0">
              <a:lnSpc>
                <a:spcPct val="100000"/>
              </a:lnSpc>
              <a:spcBef>
                <a:spcPts val="400"/>
              </a:spcBef>
              <a:spcAft>
                <a:spcPts val="0"/>
              </a:spcAft>
              <a:buClrTx/>
              <a:buSzPct val="100000"/>
              <a:buFontTx/>
              <a:buChar char="•"/>
              <a:defRPr sz="2135" b="0" i="0" u="none" strike="noStrike" cap="none" spc="0" baseline="0">
                <a:ln>
                  <a:noFill/>
                </a:ln>
                <a:solidFill>
                  <a:srgbClr val="000000"/>
                </a:solidFill>
                <a:uFillTx/>
                <a:latin typeface="Arial" panose="020B0604020202020204"/>
                <a:ea typeface="Arial" panose="020B0604020202020204"/>
                <a:cs typeface="Arial" panose="020B0604020202020204"/>
                <a:sym typeface="Arial" panose="020B0604020202020204"/>
              </a:defRPr>
            </a:lvl9pPr>
          </a:lstStyle>
          <a:p>
            <a:pPr algn="just">
              <a:lnSpc>
                <a:spcPct val="150000"/>
              </a:lnSpc>
              <a:spcBef>
                <a:spcPts val="0"/>
              </a:spcBef>
            </a:pPr>
            <a:r>
              <a:rPr lang="en-US" altLang="zh-CN" sz="2400" kern="0" dirty="0"/>
              <a:t>	</a:t>
            </a:r>
            <a:r>
              <a:rPr lang="zh-CN" altLang="en-US" sz="1800" kern="0" dirty="0"/>
              <a:t>主题式分析是轻分析的</a:t>
            </a:r>
            <a:r>
              <a:rPr lang="zh-CN" altLang="en-US" sz="1800" kern="0" dirty="0">
                <a:solidFill>
                  <a:srgbClr val="C00000"/>
                </a:solidFill>
              </a:rPr>
              <a:t>数据可视化</a:t>
            </a:r>
            <a:r>
              <a:rPr lang="zh-CN" altLang="en-US" sz="1800" kern="0" dirty="0"/>
              <a:t>和</a:t>
            </a:r>
            <a:r>
              <a:rPr lang="zh-CN" altLang="en-US" sz="1800" kern="0" dirty="0">
                <a:solidFill>
                  <a:srgbClr val="C00000"/>
                </a:solidFill>
              </a:rPr>
              <a:t>商业智能</a:t>
            </a:r>
            <a:r>
              <a:rPr lang="zh-CN" altLang="en-US" sz="1800" kern="0" dirty="0"/>
              <a:t>全栈套件，它让业务用户不受限于业务系统所提供的固定报表内容，能够</a:t>
            </a:r>
            <a:r>
              <a:rPr lang="zh-CN" altLang="en-US" sz="1800" kern="0" dirty="0">
                <a:solidFill>
                  <a:srgbClr val="C00000"/>
                </a:solidFill>
              </a:rPr>
              <a:t>任意连接一切</a:t>
            </a:r>
            <a:r>
              <a:rPr lang="zh-CN" altLang="en-US" sz="1800" kern="0" dirty="0"/>
              <a:t>可获得的企业数据资产，自由探索和发现其中的业务规律和价值，并且支持数据分析内容的发布和授权。主题式分析包括</a:t>
            </a:r>
            <a:r>
              <a:rPr lang="zh-CN" altLang="en-US" sz="1800" kern="0" dirty="0">
                <a:solidFill>
                  <a:srgbClr val="C00000"/>
                </a:solidFill>
              </a:rPr>
              <a:t>数据建模、数据分析、数据斗方、仪表板</a:t>
            </a:r>
            <a:r>
              <a:rPr lang="zh-CN" altLang="en-US" sz="1800" kern="0" dirty="0"/>
              <a:t>四个子模块。</a:t>
            </a:r>
            <a:endParaRPr lang="zh-CN" altLang="en-US" sz="2400" kern="0" dirty="0"/>
          </a:p>
        </p:txBody>
      </p:sp>
      <p:grpSp>
        <p:nvGrpSpPr>
          <p:cNvPr id="4" name="组合 3"/>
          <p:cNvGrpSpPr/>
          <p:nvPr/>
        </p:nvGrpSpPr>
        <p:grpSpPr>
          <a:xfrm>
            <a:off x="2612997" y="2534096"/>
            <a:ext cx="7108052" cy="4017623"/>
            <a:chOff x="523875" y="1977092"/>
            <a:chExt cx="5648325" cy="2710496"/>
          </a:xfrm>
        </p:grpSpPr>
        <p:pic>
          <p:nvPicPr>
            <p:cNvPr id="5" name="Picture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3875" y="1977092"/>
              <a:ext cx="5648325" cy="2710496"/>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6" name="移动轻应用"/>
            <p:cNvSpPr txBox="1"/>
            <p:nvPr/>
          </p:nvSpPr>
          <p:spPr>
            <a:xfrm>
              <a:off x="1676400" y="3734477"/>
              <a:ext cx="936000" cy="276999"/>
            </a:xfrm>
            <a:prstGeom prst="rect">
              <a:avLst/>
            </a:prstGeom>
            <a:solidFill>
              <a:schemeClr val="accent1">
                <a:lumMod val="75000"/>
              </a:schemeClr>
            </a:solidFill>
            <a:ln w="12700">
              <a:miter lim="400000"/>
            </a:ln>
            <a:effectLst>
              <a:outerShdw blurRad="38100" dist="23000" dir="5400000" rotWithShape="0">
                <a:srgbClr val="000000">
                  <a:alpha val="35000"/>
                </a:srgbClr>
              </a:outerShdw>
            </a:effectLst>
          </p:spPr>
          <p:txBody>
            <a:bodyPr lIns="45719" rIns="45719">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lgn="ctr">
                <a:defRPr sz="1400">
                  <a:solidFill>
                    <a:srgbClr val="FFFFFF"/>
                  </a:solidFill>
                  <a:latin typeface="微软雅黑" panose="020B0503020204020204" charset="-122"/>
                  <a:ea typeface="微软雅黑" panose="020B0503020204020204" charset="-122"/>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数据分析</a:t>
              </a:r>
              <a:endParaRPr kumimoji="0" sz="12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7" name="移动轻应用"/>
            <p:cNvSpPr txBox="1"/>
            <p:nvPr/>
          </p:nvSpPr>
          <p:spPr>
            <a:xfrm>
              <a:off x="2753681" y="3734477"/>
              <a:ext cx="936000" cy="276999"/>
            </a:xfrm>
            <a:prstGeom prst="rect">
              <a:avLst/>
            </a:prstGeom>
            <a:solidFill>
              <a:schemeClr val="accent1">
                <a:lumMod val="75000"/>
              </a:schemeClr>
            </a:solidFill>
            <a:ln w="12700">
              <a:miter lim="400000"/>
            </a:ln>
            <a:effectLst>
              <a:outerShdw blurRad="38100" dist="23000" dir="5400000" rotWithShape="0">
                <a:srgbClr val="000000">
                  <a:alpha val="35000"/>
                </a:srgbClr>
              </a:outerShdw>
            </a:effectLst>
          </p:spPr>
          <p:txBody>
            <a:bodyPr lIns="45719" rIns="45719">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lgn="ctr">
                <a:defRPr sz="1400">
                  <a:solidFill>
                    <a:srgbClr val="FFFFFF"/>
                  </a:solidFill>
                  <a:latin typeface="微软雅黑" panose="020B0503020204020204" charset="-122"/>
                  <a:ea typeface="微软雅黑" panose="020B0503020204020204" charset="-122"/>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数据斗方</a:t>
              </a:r>
              <a:endParaRPr kumimoji="0" sz="12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8" name="移动轻应用"/>
            <p:cNvSpPr txBox="1"/>
            <p:nvPr/>
          </p:nvSpPr>
          <p:spPr>
            <a:xfrm>
              <a:off x="3830962" y="3734477"/>
              <a:ext cx="936000" cy="276999"/>
            </a:xfrm>
            <a:prstGeom prst="rect">
              <a:avLst/>
            </a:prstGeom>
            <a:solidFill>
              <a:schemeClr val="accent1">
                <a:lumMod val="75000"/>
              </a:schemeClr>
            </a:solidFill>
            <a:ln w="12700">
              <a:miter lim="400000"/>
            </a:ln>
            <a:effectLst>
              <a:outerShdw blurRad="38100" dist="23000" dir="5400000" rotWithShape="0">
                <a:srgbClr val="000000">
                  <a:alpha val="35000"/>
                </a:srgbClr>
              </a:outerShdw>
            </a:effectLst>
          </p:spPr>
          <p:txBody>
            <a:bodyPr lIns="45719" rIns="45719">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lgn="ctr">
                <a:defRPr sz="1400">
                  <a:solidFill>
                    <a:srgbClr val="FFFFFF"/>
                  </a:solidFill>
                  <a:latin typeface="微软雅黑" panose="020B0503020204020204" charset="-122"/>
                  <a:ea typeface="微软雅黑" panose="020B0503020204020204" charset="-122"/>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数据建模</a:t>
              </a:r>
              <a:endParaRPr kumimoji="0" sz="12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9" name="移动轻应用"/>
            <p:cNvSpPr txBox="1"/>
            <p:nvPr/>
          </p:nvSpPr>
          <p:spPr>
            <a:xfrm>
              <a:off x="4908244" y="3734477"/>
              <a:ext cx="936000" cy="276999"/>
            </a:xfrm>
            <a:prstGeom prst="rect">
              <a:avLst/>
            </a:prstGeom>
            <a:solidFill>
              <a:schemeClr val="accent1">
                <a:lumMod val="75000"/>
              </a:schemeClr>
            </a:solidFill>
            <a:ln w="12700">
              <a:miter lim="400000"/>
            </a:ln>
            <a:effectLst>
              <a:outerShdw blurRad="38100" dist="23000" dir="5400000" rotWithShape="0">
                <a:srgbClr val="000000">
                  <a:alpha val="35000"/>
                </a:srgbClr>
              </a:outerShdw>
            </a:effectLst>
          </p:spPr>
          <p:txBody>
            <a:bodyPr lIns="45719" rIns="45719">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lgn="ctr">
                <a:defRPr sz="1400">
                  <a:solidFill>
                    <a:srgbClr val="FFFFFF"/>
                  </a:solidFill>
                  <a:latin typeface="微软雅黑" panose="020B0503020204020204" charset="-122"/>
                  <a:ea typeface="微软雅黑" panose="020B0503020204020204" charset="-122"/>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仪表板</a:t>
              </a:r>
              <a:endParaRPr kumimoji="0" sz="12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cxnSp>
          <p:nvCxnSpPr>
            <p:cNvPr id="10" name="直接箭头连接符 9"/>
            <p:cNvCxnSpPr>
              <a:endCxn id="6" idx="0"/>
            </p:cNvCxnSpPr>
            <p:nvPr/>
          </p:nvCxnSpPr>
          <p:spPr>
            <a:xfrm flipH="1">
              <a:off x="2144400" y="2975454"/>
              <a:ext cx="1056002" cy="759023"/>
            </a:xfrm>
            <a:prstGeom prst="straightConnector1">
              <a:avLst/>
            </a:prstGeom>
            <a:noFill/>
            <a:ln w="25400" cap="flat">
              <a:solidFill>
                <a:schemeClr val="accent1"/>
              </a:solidFill>
              <a:prstDash val="sysDot"/>
              <a:round/>
              <a:tailEnd type="arrow"/>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cxnSp>
          <p:nvCxnSpPr>
            <p:cNvPr id="11" name="直接箭头连接符 10"/>
            <p:cNvCxnSpPr>
              <a:endCxn id="7" idx="0"/>
            </p:cNvCxnSpPr>
            <p:nvPr/>
          </p:nvCxnSpPr>
          <p:spPr>
            <a:xfrm flipH="1">
              <a:off x="3221681" y="2975454"/>
              <a:ext cx="131120" cy="759023"/>
            </a:xfrm>
            <a:prstGeom prst="straightConnector1">
              <a:avLst/>
            </a:prstGeom>
            <a:noFill/>
            <a:ln w="25400" cap="flat">
              <a:solidFill>
                <a:schemeClr val="accent1"/>
              </a:solidFill>
              <a:prstDash val="sysDot"/>
              <a:round/>
              <a:tailEnd type="arrow"/>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cxnSp>
          <p:nvCxnSpPr>
            <p:cNvPr id="12" name="直接箭头连接符 11"/>
            <p:cNvCxnSpPr>
              <a:endCxn id="8" idx="0"/>
            </p:cNvCxnSpPr>
            <p:nvPr/>
          </p:nvCxnSpPr>
          <p:spPr>
            <a:xfrm>
              <a:off x="3505200" y="2975454"/>
              <a:ext cx="793762" cy="759023"/>
            </a:xfrm>
            <a:prstGeom prst="straightConnector1">
              <a:avLst/>
            </a:prstGeom>
            <a:noFill/>
            <a:ln w="25400" cap="flat">
              <a:solidFill>
                <a:schemeClr val="accent1"/>
              </a:solidFill>
              <a:prstDash val="sysDot"/>
              <a:round/>
              <a:tailEnd type="arrow"/>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cxnSp>
          <p:nvCxnSpPr>
            <p:cNvPr id="13" name="直接箭头连接符 12"/>
            <p:cNvCxnSpPr>
              <a:endCxn id="9" idx="0"/>
            </p:cNvCxnSpPr>
            <p:nvPr/>
          </p:nvCxnSpPr>
          <p:spPr>
            <a:xfrm>
              <a:off x="4648200" y="2975454"/>
              <a:ext cx="728044" cy="759023"/>
            </a:xfrm>
            <a:prstGeom prst="straightConnector1">
              <a:avLst/>
            </a:prstGeom>
            <a:noFill/>
            <a:ln w="25400" cap="flat">
              <a:solidFill>
                <a:schemeClr val="accent1"/>
              </a:solidFill>
              <a:prstDash val="sysDot"/>
              <a:round/>
              <a:tailEnd type="arrow"/>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Text Placeholder 4"/>
          <p:cNvSpPr txBox="1">
            <a:spLocks noGrp="1"/>
          </p:cNvSpPr>
          <p:nvPr>
            <p:ph sz="quarter" idx="4294967295"/>
          </p:nvPr>
        </p:nvSpPr>
        <p:spPr>
          <a:xfrm>
            <a:off x="8684584" y="1957527"/>
            <a:ext cx="2915590" cy="2981325"/>
          </a:xfrm>
          <a:prstGeom prst="rect">
            <a:avLst/>
          </a:prstGeom>
          <a:noFill/>
          <a:ln w="9525">
            <a:noFill/>
            <a:miter lim="800000"/>
          </a:ln>
        </p:spPr>
        <p:txBody>
          <a:bodyPr vert="horz" wrap="square" lIns="0" tIns="0" rIns="0" bIns="0" numCol="1" anchor="t" anchorCtr="0" compatLnSpc="1"/>
          <a:lstStyle/>
          <a:p>
            <a:pPr indent="480060"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数据斗方，是轻分析的卡片设计工具。通过数据斗方，业务系统的用户可以自由创作各种数据可视化卡片，并把它们排列和布局到自己的个性化桌面端、移动端业务门户上。</a:t>
            </a:r>
            <a:endParaRPr lang="en-US" altLang="zh-CN" sz="1865" dirty="0">
              <a:solidFill>
                <a:schemeClr val="tx1"/>
              </a:solidFill>
              <a:latin typeface="微软雅黑" panose="020B0503020204020204" charset="-122"/>
              <a:ea typeface="微软雅黑" panose="020B0503020204020204" charset="-122"/>
            </a:endParaRPr>
          </a:p>
          <a:p>
            <a:pPr indent="480060" algn="just">
              <a:lnSpc>
                <a:spcPct val="150000"/>
              </a:lnSpc>
              <a:spcBef>
                <a:spcPts val="0"/>
              </a:spcBef>
            </a:pPr>
            <a:r>
              <a:rPr lang="en-US" altLang="zh-CN" sz="1865" dirty="0">
                <a:solidFill>
                  <a:schemeClr val="tx1"/>
                </a:solidFill>
                <a:latin typeface="微软雅黑" panose="020B0503020204020204" charset="-122"/>
                <a:ea typeface="微软雅黑" panose="020B0503020204020204" charset="-122"/>
              </a:rPr>
              <a:t>       </a:t>
            </a:r>
            <a:endParaRPr sz="1865" dirty="0">
              <a:solidFill>
                <a:schemeClr val="tx1"/>
              </a:solidFill>
              <a:latin typeface="微软雅黑" panose="020B0503020204020204" charset="-122"/>
              <a:ea typeface="微软雅黑" panose="020B0503020204020204" charset="-122"/>
            </a:endParaRPr>
          </a:p>
        </p:txBody>
      </p:sp>
      <p:pic>
        <p:nvPicPr>
          <p:cNvPr id="10244" name="Picture 4" descr="F:\培训\轻分析宣传PPT\最新\0510\截图\星空\斗方.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1826" y="1422219"/>
            <a:ext cx="7838929" cy="4451879"/>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数据斗方</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Text Placeholder 4"/>
          <p:cNvSpPr txBox="1">
            <a:spLocks noGrp="1"/>
          </p:cNvSpPr>
          <p:nvPr>
            <p:ph sz="quarter" idx="4294967295"/>
          </p:nvPr>
        </p:nvSpPr>
        <p:spPr>
          <a:xfrm>
            <a:off x="8760596" y="1846263"/>
            <a:ext cx="3019349" cy="3134110"/>
          </a:xfrm>
          <a:prstGeom prst="rect">
            <a:avLst/>
          </a:prstGeom>
          <a:noFill/>
          <a:ln w="9525">
            <a:noFill/>
            <a:miter lim="800000"/>
          </a:ln>
        </p:spPr>
        <p:txBody>
          <a:bodyPr vert="horz" wrap="square" lIns="0" tIns="0" rIns="0" bIns="0" numCol="1" anchor="t" anchorCtr="0" compatLnSpc="1"/>
          <a:lstStyle/>
          <a:p>
            <a:pPr indent="480060"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数据斗方同样可以通过拖拽字段的方式，低成本的快速制作各种图形卡片。</a:t>
            </a:r>
            <a:endParaRPr lang="en-US" altLang="zh-CN" sz="1865" dirty="0">
              <a:solidFill>
                <a:schemeClr val="tx1"/>
              </a:solidFill>
              <a:latin typeface="微软雅黑" panose="020B0503020204020204" charset="-122"/>
              <a:ea typeface="微软雅黑" panose="020B0503020204020204" charset="-122"/>
            </a:endParaRPr>
          </a:p>
          <a:p>
            <a:pPr indent="480060"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数据斗方支持钻取，可以让业务用户在多个维度层级上对原始数据进行穿透式分析。</a:t>
            </a:r>
            <a:endParaRPr sz="1865" dirty="0">
              <a:solidFill>
                <a:schemeClr val="tx1"/>
              </a:solidFill>
              <a:latin typeface="微软雅黑" panose="020B0503020204020204" charset="-122"/>
              <a:ea typeface="微软雅黑" panose="020B0503020204020204" charset="-122"/>
            </a:endParaRPr>
          </a:p>
        </p:txBody>
      </p:sp>
      <p:sp>
        <p:nvSpPr>
          <p:cNvPr id="3" name="AutoShape 5" descr="https://www.yunzhijia.com/docrest/doc/user/downloadfile?fileId=5ae913e8ea3b4a099bbc299d&amp;networkId=383cee68-cea3-4818-87ae-24fb46e081b1&amp;original"/>
          <p:cNvSpPr>
            <a:spLocks noChangeAspect="1" noChangeArrowheads="1"/>
          </p:cNvSpPr>
          <p:nvPr/>
        </p:nvSpPr>
        <p:spPr bwMode="auto">
          <a:xfrm>
            <a:off x="207433" y="-192617"/>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defTabSz="609600">
              <a:defRPr/>
            </a:pPr>
            <a:endParaRPr lang="zh-CN" altLang="en-US" sz="2400">
              <a:solidFill>
                <a:prstClr val="black"/>
              </a:solidFill>
              <a:latin typeface="Calibri" panose="020F0502020204030204"/>
              <a:ea typeface="宋体" panose="02010600030101010101" pitchFamily="2" charset="-122"/>
            </a:endParaRPr>
          </a:p>
        </p:txBody>
      </p:sp>
      <p:pic>
        <p:nvPicPr>
          <p:cNvPr id="11267" name="Picture 3" descr="F:\培训\轻分析宣传PPT\最新\0510\截图\星空\斗方-钻取.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5202" y="1027201"/>
            <a:ext cx="7735999" cy="4402192"/>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12" name="左弧形箭头 11"/>
          <p:cNvSpPr/>
          <p:nvPr/>
        </p:nvSpPr>
        <p:spPr>
          <a:xfrm>
            <a:off x="3149601" y="4246104"/>
            <a:ext cx="850900" cy="492440"/>
          </a:xfrm>
          <a:prstGeom prst="curvedRightArrow">
            <a:avLst/>
          </a:prstGeom>
          <a:solidFill>
            <a:srgbClr val="FFFFFF"/>
          </a:solidFill>
          <a:ln w="25400" cap="flat">
            <a:solidFill>
              <a:schemeClr val="accent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defTabSz="609600" hangingPunct="0">
              <a:defRPr/>
            </a:pPr>
            <a:endParaRPr lang="zh-CN" altLang="en-US" sz="2400">
              <a:solidFill>
                <a:srgbClr val="000000"/>
              </a:solidFill>
              <a:latin typeface="Calibri" panose="020F0502020204030204"/>
              <a:ea typeface="Calibri" panose="020F0502020204030204"/>
              <a:cs typeface="Calibri" panose="020F0502020204030204"/>
              <a:sym typeface="Calibri" panose="020F0502020204030204"/>
            </a:endParaRPr>
          </a:p>
        </p:txBody>
      </p:sp>
      <p:pic>
        <p:nvPicPr>
          <p:cNvPr id="1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3483" y="4668776"/>
            <a:ext cx="3009900" cy="2011424"/>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14" name="椭圆 13"/>
          <p:cNvSpPr/>
          <p:nvPr/>
        </p:nvSpPr>
        <p:spPr>
          <a:xfrm>
            <a:off x="4141600" y="3310718"/>
            <a:ext cx="616317" cy="692465"/>
          </a:xfrm>
          <a:prstGeom prst="ellipse">
            <a:avLst/>
          </a:prstGeom>
          <a:noFill/>
          <a:ln w="25400" cap="flat">
            <a:solidFill>
              <a:schemeClr val="accent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defTabSz="609600" hangingPunct="0">
              <a:defRPr/>
            </a:pPr>
            <a:endParaRPr lang="zh-CN" altLang="en-US" sz="2400">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 name="文本框 9"/>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数据斗方</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Text Placeholder 4"/>
          <p:cNvSpPr txBox="1">
            <a:spLocks noGrp="1"/>
          </p:cNvSpPr>
          <p:nvPr>
            <p:ph sz="quarter" idx="4294967295"/>
          </p:nvPr>
        </p:nvSpPr>
        <p:spPr>
          <a:xfrm>
            <a:off x="8742857" y="2138362"/>
            <a:ext cx="3094037" cy="2581275"/>
          </a:xfrm>
          <a:prstGeom prst="rect">
            <a:avLst/>
          </a:prstGeom>
          <a:noFill/>
          <a:ln w="9525">
            <a:noFill/>
            <a:miter lim="800000"/>
          </a:ln>
        </p:spPr>
        <p:txBody>
          <a:bodyPr vert="horz" wrap="square" lIns="0" tIns="0" rIns="0" bIns="0" numCol="1" anchor="t" anchorCtr="0" compatLnSpc="1"/>
          <a:lstStyle/>
          <a:p>
            <a:pPr indent="480060"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通过数据斗方所制作的卡片，可以根据界面容器的大小进行自适应的自动放缩，用户在数据斗方里可以通过切换预览尺寸，查看实际的可视化呈现效果。</a:t>
            </a:r>
            <a:endParaRPr sz="1865" dirty="0">
              <a:solidFill>
                <a:schemeClr val="tx1"/>
              </a:solidFill>
              <a:latin typeface="微软雅黑" panose="020B0503020204020204" charset="-122"/>
              <a:ea typeface="微软雅黑" panose="020B0503020204020204" charset="-122"/>
            </a:endParaRPr>
          </a:p>
        </p:txBody>
      </p:sp>
      <p:pic>
        <p:nvPicPr>
          <p:cNvPr id="12291" name="Picture 3" descr="F:\培训\轻分析宣传PPT\最新\0510\截图\星空\斗方-预览尺寸.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5095" y="1275776"/>
            <a:ext cx="7940528" cy="451778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数据斗方</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Text Placeholder 4"/>
          <p:cNvSpPr txBox="1">
            <a:spLocks noGrp="1"/>
          </p:cNvSpPr>
          <p:nvPr>
            <p:ph sz="quarter" idx="4294967295"/>
          </p:nvPr>
        </p:nvSpPr>
        <p:spPr>
          <a:xfrm>
            <a:off x="9123363" y="1438275"/>
            <a:ext cx="3068637" cy="1990725"/>
          </a:xfrm>
          <a:prstGeom prst="rect">
            <a:avLst/>
          </a:prstGeom>
          <a:noFill/>
          <a:ln w="9525">
            <a:noFill/>
            <a:miter lim="800000"/>
          </a:ln>
        </p:spPr>
        <p:txBody>
          <a:bodyPr vert="horz" wrap="square" lIns="0" tIns="0" rIns="0" bIns="0" numCol="1" anchor="t" anchorCtr="0" compatLnSpc="1"/>
          <a:lstStyle/>
          <a:p>
            <a:pPr indent="480060"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数据斗方支持对图例、数据标签、数轴、参考线等图表属性进行设置，轻松设计出简洁美观的数据卡片。</a:t>
            </a:r>
            <a:endParaRPr lang="zh-CN" altLang="en-US" sz="1865" dirty="0">
              <a:solidFill>
                <a:schemeClr val="tx1"/>
              </a:solidFill>
              <a:latin typeface="微软雅黑" panose="020B0503020204020204" charset="-122"/>
              <a:ea typeface="微软雅黑" panose="020B0503020204020204" charset="-122"/>
            </a:endParaRPr>
          </a:p>
          <a:p>
            <a:pPr indent="480060" algn="just">
              <a:lnSpc>
                <a:spcPct val="150000"/>
              </a:lnSpc>
              <a:spcBef>
                <a:spcPts val="0"/>
              </a:spcBef>
            </a:pPr>
            <a:endParaRPr sz="1865" dirty="0">
              <a:solidFill>
                <a:schemeClr val="tx1"/>
              </a:solidFill>
              <a:latin typeface="微软雅黑" panose="020B0503020204020204" charset="-122"/>
              <a:ea typeface="微软雅黑" panose="020B0503020204020204" charset="-122"/>
            </a:endParaRPr>
          </a:p>
        </p:txBody>
      </p:sp>
      <p:pic>
        <p:nvPicPr>
          <p:cNvPr id="13314" name="Picture 2" descr="F:\培训\轻分析宣传PPT\最新\0510\截图\星空\斗方-属性设置.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5200" y="1027200"/>
            <a:ext cx="7805747" cy="4433800"/>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4400" y="3542419"/>
            <a:ext cx="4165600" cy="235109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6" name="文本框 5"/>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数据斗方</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591826" y="1408823"/>
            <a:ext cx="9733623" cy="4800533"/>
          </a:xfrm>
          <a:prstGeom prst="rect">
            <a:avLst/>
          </a:prstGeom>
        </p:spPr>
        <p:txBody>
          <a:bodyPr>
            <a:noAutofit/>
          </a:bodyPr>
          <a:lstStyle>
            <a:lvl1pPr marL="342900" indent="-342900" defTabSz="457200" eaLnBrk="1" hangingPunct="1">
              <a:spcBef>
                <a:spcPct val="20000"/>
              </a:spcBef>
              <a:buSzPct val="100000"/>
              <a:buFontTx/>
              <a:buBlip>
                <a:blip r:embed="rId1"/>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pPr marL="457200" indent="-457200" defTabSz="609600">
              <a:lnSpc>
                <a:spcPct val="150000"/>
              </a:lnSpc>
              <a:defRPr/>
            </a:pPr>
            <a:r>
              <a:rPr lang="zh-CN" altLang="en-US" sz="2665" dirty="0">
                <a:solidFill>
                  <a:prstClr val="white">
                    <a:lumMod val="50000"/>
                  </a:prstClr>
                </a:solidFill>
              </a:rPr>
              <a:t>数据建模</a:t>
            </a:r>
            <a:endParaRPr lang="en-US" altLang="zh-CN" sz="2665" dirty="0">
              <a:solidFill>
                <a:prstClr val="white">
                  <a:lumMod val="50000"/>
                </a:prstClr>
              </a:solidFill>
            </a:endParaRPr>
          </a:p>
          <a:p>
            <a:pPr marL="457200" indent="-457200" defTabSz="609600">
              <a:lnSpc>
                <a:spcPct val="150000"/>
              </a:lnSpc>
              <a:defRPr/>
            </a:pPr>
            <a:r>
              <a:rPr lang="zh-CN" altLang="en-US" sz="2665" dirty="0">
                <a:solidFill>
                  <a:prstClr val="white">
                    <a:lumMod val="50000"/>
                  </a:prstClr>
                </a:solidFill>
              </a:rPr>
              <a:t>数据分析</a:t>
            </a:r>
            <a:endParaRPr lang="en-US" altLang="zh-CN" sz="2665" dirty="0">
              <a:solidFill>
                <a:prstClr val="white">
                  <a:lumMod val="50000"/>
                </a:prstClr>
              </a:solidFill>
            </a:endParaRPr>
          </a:p>
          <a:p>
            <a:pPr marL="457200" indent="-457200" defTabSz="609600">
              <a:lnSpc>
                <a:spcPct val="150000"/>
              </a:lnSpc>
              <a:defRPr/>
            </a:pPr>
            <a:r>
              <a:rPr lang="zh-CN" altLang="en-US" sz="2665" dirty="0">
                <a:solidFill>
                  <a:prstClr val="white">
                    <a:lumMod val="50000"/>
                  </a:prstClr>
                </a:solidFill>
              </a:rPr>
              <a:t>数据斗方</a:t>
            </a:r>
            <a:endParaRPr lang="en-US" altLang="zh-CN" sz="2665" dirty="0">
              <a:solidFill>
                <a:prstClr val="white">
                  <a:lumMod val="50000"/>
                </a:prstClr>
              </a:solidFill>
            </a:endParaRPr>
          </a:p>
          <a:p>
            <a:pPr marL="457200" indent="-457200" defTabSz="609600">
              <a:lnSpc>
                <a:spcPct val="150000"/>
              </a:lnSpc>
              <a:defRPr/>
            </a:pPr>
            <a:r>
              <a:rPr lang="zh-CN" altLang="en-US" sz="2665" dirty="0">
                <a:solidFill>
                  <a:prstClr val="black"/>
                </a:solidFill>
              </a:rPr>
              <a:t>仪表板</a:t>
            </a:r>
            <a:endParaRPr lang="en-US" altLang="zh-CN" sz="2665" dirty="0">
              <a:solidFill>
                <a:prstClr val="black"/>
              </a:solidFill>
            </a:endParaRPr>
          </a:p>
        </p:txBody>
      </p:sp>
      <p:sp>
        <p:nvSpPr>
          <p:cNvPr id="5" name="文本框 4"/>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轻分析</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4"/>
          <p:cNvSpPr txBox="1">
            <a:spLocks noGrp="1"/>
          </p:cNvSpPr>
          <p:nvPr>
            <p:ph sz="quarter" idx="4294967295"/>
          </p:nvPr>
        </p:nvSpPr>
        <p:spPr>
          <a:xfrm>
            <a:off x="410633" y="973474"/>
            <a:ext cx="11207750" cy="928688"/>
          </a:xfrm>
          <a:prstGeom prst="rect">
            <a:avLst/>
          </a:prstGeom>
          <a:noFill/>
          <a:ln w="9525">
            <a:noFill/>
            <a:miter lim="800000"/>
          </a:ln>
        </p:spPr>
        <p:txBody>
          <a:bodyPr vert="horz" wrap="square" lIns="0" tIns="0" rIns="0" bIns="0" numCol="1" anchor="t" anchorCtr="0" compatLnSpc="1"/>
          <a:lstStyle/>
          <a:p>
            <a:pPr indent="480060"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仪表板，是对以上各种轻分析数据内容的综合布局工具。通过它，用户可以在同一屏幕上集中展现、比较和监控一组特定的数据内容，并且可以通过联动功能，实现各种数据元素之间的操作互动。</a:t>
            </a:r>
            <a:endParaRPr sz="1865" dirty="0">
              <a:solidFill>
                <a:schemeClr val="tx1"/>
              </a:solidFill>
              <a:latin typeface="微软雅黑" panose="020B0503020204020204" charset="-122"/>
              <a:ea typeface="微软雅黑" panose="020B0503020204020204" charset="-122"/>
            </a:endParaRPr>
          </a:p>
        </p:txBody>
      </p:sp>
      <p:sp>
        <p:nvSpPr>
          <p:cNvPr id="22" name="AutoShape 6" descr="https://www.yunzhijia.com/docrest/doc/user/downloadfile?fileId=5aeb04c29b521a25fae9771e&amp;networkId=383cee68-cea3-4818-87ae-24fb46e081b1&amp;original"/>
          <p:cNvSpPr>
            <a:spLocks noChangeAspect="1" noChangeArrowheads="1"/>
          </p:cNvSpPr>
          <p:nvPr/>
        </p:nvSpPr>
        <p:spPr bwMode="auto">
          <a:xfrm>
            <a:off x="207433" y="105700"/>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defTabSz="609600">
              <a:defRPr/>
            </a:pPr>
            <a:endParaRPr lang="zh-CN" altLang="en-US" sz="2400">
              <a:solidFill>
                <a:prstClr val="black"/>
              </a:solidFill>
              <a:latin typeface="Calibri" panose="020F0502020204030204"/>
              <a:ea typeface="宋体" panose="02010600030101010101" pitchFamily="2" charset="-122"/>
            </a:endParaRPr>
          </a:p>
        </p:txBody>
      </p:sp>
      <p:sp>
        <p:nvSpPr>
          <p:cNvPr id="2" name="AutoShape 2" descr="https://www.yunzhijia.com/docrest/doc/user/downloadfile?fileId=5bd6bfe29b521a22ef5959a0&amp;networkId=383cee68-cea3-4818-87ae-24fb46e081b1&amp;original"/>
          <p:cNvSpPr>
            <a:spLocks noChangeAspect="1" noChangeArrowheads="1"/>
          </p:cNvSpPr>
          <p:nvPr/>
        </p:nvSpPr>
        <p:spPr bwMode="auto">
          <a:xfrm>
            <a:off x="613833" y="512100"/>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defTabSz="609600">
              <a:defRPr/>
            </a:pPr>
            <a:endParaRPr lang="zh-CN" altLang="en-US" sz="2400">
              <a:solidFill>
                <a:prstClr val="black"/>
              </a:solidFill>
              <a:latin typeface="Calibri" panose="020F0502020204030204"/>
              <a:ea typeface="宋体" panose="02010600030101010101" pitchFamily="2" charset="-122"/>
            </a:endParaRPr>
          </a:p>
        </p:txBody>
      </p:sp>
      <p:pic>
        <p:nvPicPr>
          <p:cNvPr id="9"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425994" y="2101717"/>
            <a:ext cx="6616407" cy="385606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59200" y="2508117"/>
            <a:ext cx="6400800" cy="3876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文本框 11"/>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仪表板</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4"/>
          <p:cNvSpPr txBox="1">
            <a:spLocks noGrp="1"/>
          </p:cNvSpPr>
          <p:nvPr>
            <p:ph sz="quarter" idx="4294967295"/>
          </p:nvPr>
        </p:nvSpPr>
        <p:spPr>
          <a:xfrm>
            <a:off x="692459" y="989617"/>
            <a:ext cx="10537793" cy="1082675"/>
          </a:xfrm>
          <a:prstGeom prst="rect">
            <a:avLst/>
          </a:prstGeom>
          <a:noFill/>
          <a:ln w="9525">
            <a:noFill/>
            <a:miter lim="800000"/>
          </a:ln>
        </p:spPr>
        <p:txBody>
          <a:bodyPr vert="horz" wrap="square" lIns="0" tIns="0" rIns="0" bIns="0" numCol="1" anchor="t" anchorCtr="0" compatLnSpc="1"/>
          <a:lstStyle/>
          <a:p>
            <a:pPr indent="480060" algn="just">
              <a:lnSpc>
                <a:spcPct val="150000"/>
              </a:lnSpc>
              <a:spcBef>
                <a:spcPts val="0"/>
              </a:spcBef>
            </a:pPr>
            <a:r>
              <a:rPr lang="zh-CN" altLang="en-US" sz="1865" dirty="0">
                <a:solidFill>
                  <a:schemeClr val="tx1"/>
                </a:solidFill>
                <a:latin typeface="微软雅黑" panose="020B0503020204020204" charset="-122"/>
                <a:ea typeface="微软雅黑" panose="020B0503020204020204" charset="-122"/>
              </a:rPr>
              <a:t>支持数据分析、数据斗方、网页链接、图片、各种筛选器组件等界面元素的综合布局和大屏播放。其中，数据分析和数据斗方两种元素为终端用户提供了强大的二次分析和再定义能力。</a:t>
            </a:r>
            <a:endParaRPr sz="1865" dirty="0">
              <a:solidFill>
                <a:schemeClr val="tx1"/>
              </a:solidFill>
              <a:latin typeface="微软雅黑" panose="020B0503020204020204" charset="-122"/>
              <a:ea typeface="微软雅黑" panose="020B0503020204020204" charset="-122"/>
            </a:endParaRPr>
          </a:p>
        </p:txBody>
      </p:sp>
      <p:sp>
        <p:nvSpPr>
          <p:cNvPr id="22" name="AutoShape 6" descr="https://www.yunzhijia.com/docrest/doc/user/downloadfile?fileId=5aeb04c29b521a25fae9771e&amp;networkId=383cee68-cea3-4818-87ae-24fb46e081b1&amp;original"/>
          <p:cNvSpPr>
            <a:spLocks noChangeAspect="1" noChangeArrowheads="1"/>
          </p:cNvSpPr>
          <p:nvPr/>
        </p:nvSpPr>
        <p:spPr bwMode="auto">
          <a:xfrm>
            <a:off x="207433" y="-192617"/>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defTabSz="609600">
              <a:defRPr/>
            </a:pPr>
            <a:endParaRPr lang="zh-CN" altLang="en-US" sz="2400">
              <a:solidFill>
                <a:prstClr val="black"/>
              </a:solidFill>
              <a:latin typeface="Calibri" panose="020F0502020204030204"/>
              <a:ea typeface="宋体" panose="02010600030101010101" pitchFamily="2" charset="-122"/>
            </a:endParaRPr>
          </a:p>
        </p:txBody>
      </p:sp>
      <p:pic>
        <p:nvPicPr>
          <p:cNvPr id="16393" name="Picture 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07357" y="2294183"/>
            <a:ext cx="7173295" cy="3962400"/>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8" name="文本框 7"/>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仪表板</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 name="文本框 47"/>
          <p:cNvSpPr txBox="1"/>
          <p:nvPr/>
        </p:nvSpPr>
        <p:spPr>
          <a:xfrm>
            <a:off x="534367" y="296863"/>
            <a:ext cx="2389419" cy="584775"/>
          </a:xfrm>
          <a:prstGeom prst="rect">
            <a:avLst/>
          </a:prstGeom>
          <a:noFill/>
        </p:spPr>
        <p:txBody>
          <a:bodyPr wrap="square" rtlCol="0">
            <a:spAutoFit/>
          </a:bodyPr>
          <a:lstStyle/>
          <a:p>
            <a:r>
              <a:rPr lang="zh-CN" altLang="en-US" sz="3200" b="1" dirty="0">
                <a:solidFill>
                  <a:schemeClr val="bg1"/>
                </a:solidFill>
                <a:latin typeface="微软雅黑" panose="020B0503020204020204" charset="-122"/>
                <a:ea typeface="微软雅黑" panose="020B0503020204020204" charset="-122"/>
                <a:cs typeface="微软雅黑 Light" panose="020B0502040204020203" charset="-122"/>
              </a:rPr>
              <a:t>特别声明</a:t>
            </a:r>
            <a:endParaRPr lang="zh-CN" altLang="en-US" sz="3200" b="1" dirty="0">
              <a:solidFill>
                <a:schemeClr val="bg1"/>
              </a:solidFill>
              <a:latin typeface="微软雅黑" panose="020B0503020204020204" charset="-122"/>
              <a:ea typeface="微软雅黑" panose="020B0503020204020204" charset="-122"/>
              <a:cs typeface="微软雅黑 Light" panose="020B0502040204020203" charset="-122"/>
            </a:endParaRPr>
          </a:p>
        </p:txBody>
      </p:sp>
      <p:sp>
        <p:nvSpPr>
          <p:cNvPr id="3" name="文本框 2"/>
          <p:cNvSpPr txBox="1"/>
          <p:nvPr/>
        </p:nvSpPr>
        <p:spPr>
          <a:xfrm>
            <a:off x="534368" y="1018572"/>
            <a:ext cx="11063466" cy="50808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spcBef>
                <a:spcPts val="500"/>
              </a:spcBef>
              <a:defRPr/>
            </a:pPr>
            <a:r>
              <a:rPr lang="zh-CN" altLang="en-US" sz="1400" dirty="0">
                <a:solidFill>
                  <a:schemeClr val="bg1"/>
                </a:solidFill>
                <a:latin typeface="微软雅黑" panose="020B0503020204020204" charset="-122"/>
                <a:ea typeface="微软雅黑" panose="020B0503020204020204" charset="-122"/>
              </a:rPr>
              <a:t>没有金蝶软件国际软件集团有限公司的特别许可，任何人不能以任何形式或为任何目的复制或传播本文档的任何部分。本文档中包含的信息如有更改，恕不另行通知。</a:t>
            </a:r>
            <a:endParaRPr lang="en-US" altLang="zh-CN" sz="1400" dirty="0">
              <a:solidFill>
                <a:schemeClr val="bg1"/>
              </a:solidFill>
              <a:latin typeface="微软雅黑" panose="020B0503020204020204" charset="-122"/>
              <a:ea typeface="微软雅黑" panose="020B0503020204020204" charset="-122"/>
            </a:endParaRPr>
          </a:p>
          <a:p>
            <a:pPr>
              <a:spcBef>
                <a:spcPts val="500"/>
              </a:spcBef>
              <a:defRPr/>
            </a:pPr>
            <a:endParaRPr lang="zh-CN" altLang="en-US" sz="1400" dirty="0">
              <a:solidFill>
                <a:schemeClr val="bg1"/>
              </a:solidFill>
              <a:latin typeface="微软雅黑" panose="020B0503020204020204" charset="-122"/>
              <a:ea typeface="微软雅黑" panose="020B0503020204020204" charset="-122"/>
            </a:endParaRPr>
          </a:p>
          <a:p>
            <a:pPr>
              <a:spcBef>
                <a:spcPts val="500"/>
              </a:spcBef>
              <a:defRPr/>
            </a:pPr>
            <a:r>
              <a:rPr lang="zh-CN" altLang="en-US" sz="1400" dirty="0">
                <a:solidFill>
                  <a:schemeClr val="bg1"/>
                </a:solidFill>
                <a:latin typeface="微软雅黑" panose="020B0503020204020204" charset="-122"/>
                <a:ea typeface="微软雅黑" panose="020B0503020204020204" charset="-122"/>
              </a:rPr>
              <a:t>由金蝶软件（中国）有限公司和其分销商所销售的某些软件产品包含有其它软件供应商版权所有的软件组件。</a:t>
            </a:r>
            <a:endParaRPr lang="zh-CN" altLang="en-US" sz="1400" dirty="0">
              <a:solidFill>
                <a:schemeClr val="bg1"/>
              </a:solidFill>
              <a:latin typeface="微软雅黑" panose="020B0503020204020204" charset="-122"/>
              <a:ea typeface="微软雅黑" panose="020B0503020204020204" charset="-122"/>
            </a:endParaRPr>
          </a:p>
          <a:p>
            <a:pPr>
              <a:spcBef>
                <a:spcPts val="500"/>
              </a:spcBef>
              <a:defRPr/>
            </a:pPr>
            <a:r>
              <a:rPr lang="en-US" altLang="zh-CN" sz="1400" dirty="0">
                <a:solidFill>
                  <a:schemeClr val="bg1"/>
                </a:solidFill>
                <a:latin typeface="微软雅黑" panose="020B0503020204020204" charset="-122"/>
                <a:ea typeface="微软雅黑" panose="020B0503020204020204" charset="-122"/>
              </a:rPr>
              <a:t>Microsoft®</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WINDOWS®</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NT®</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EXCEL®</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Word®</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PowerPoint® </a:t>
            </a:r>
            <a:r>
              <a:rPr lang="zh-CN" altLang="en-US" sz="1400" dirty="0">
                <a:solidFill>
                  <a:schemeClr val="bg1"/>
                </a:solidFill>
                <a:latin typeface="微软雅黑" panose="020B0503020204020204" charset="-122"/>
                <a:ea typeface="微软雅黑" panose="020B0503020204020204" charset="-122"/>
              </a:rPr>
              <a:t>和</a:t>
            </a:r>
            <a:r>
              <a:rPr lang="en-US" altLang="zh-CN" sz="1400" dirty="0">
                <a:solidFill>
                  <a:schemeClr val="bg1"/>
                </a:solidFill>
                <a:latin typeface="微软雅黑" panose="020B0503020204020204" charset="-122"/>
                <a:ea typeface="微软雅黑" panose="020B0503020204020204" charset="-122"/>
              </a:rPr>
              <a:t>SQL Server® </a:t>
            </a:r>
            <a:r>
              <a:rPr lang="zh-CN" altLang="en-US" sz="1400" dirty="0">
                <a:solidFill>
                  <a:schemeClr val="bg1"/>
                </a:solidFill>
                <a:latin typeface="微软雅黑" panose="020B0503020204020204" charset="-122"/>
                <a:ea typeface="微软雅黑" panose="020B0503020204020204" charset="-122"/>
              </a:rPr>
              <a:t>是微软公司的注册商标。</a:t>
            </a:r>
            <a:endParaRPr lang="zh-CN" altLang="en-US" sz="1400" dirty="0">
              <a:solidFill>
                <a:schemeClr val="bg1"/>
              </a:solidFill>
              <a:latin typeface="微软雅黑" panose="020B0503020204020204" charset="-122"/>
              <a:ea typeface="微软雅黑" panose="020B0503020204020204" charset="-122"/>
            </a:endParaRPr>
          </a:p>
          <a:p>
            <a:pPr>
              <a:spcBef>
                <a:spcPts val="500"/>
              </a:spcBef>
              <a:defRPr/>
            </a:pPr>
            <a:r>
              <a:rPr lang="en-US" altLang="zh-CN" sz="1400" dirty="0">
                <a:solidFill>
                  <a:schemeClr val="bg1"/>
                </a:solidFill>
                <a:latin typeface="微软雅黑" panose="020B0503020204020204" charset="-122"/>
                <a:ea typeface="微软雅黑" panose="020B0503020204020204" charset="-122"/>
              </a:rPr>
              <a:t>IBM®</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DB2®</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DB2 </a:t>
            </a:r>
            <a:r>
              <a:rPr lang="zh-CN" altLang="en-US" sz="1400" dirty="0">
                <a:solidFill>
                  <a:schemeClr val="bg1"/>
                </a:solidFill>
                <a:latin typeface="微软雅黑" panose="020B0503020204020204" charset="-122"/>
                <a:ea typeface="微软雅黑" panose="020B0503020204020204" charset="-122"/>
              </a:rPr>
              <a:t>通用数据库、</a:t>
            </a:r>
            <a:r>
              <a:rPr lang="en-US" altLang="zh-CN" sz="1400" dirty="0">
                <a:solidFill>
                  <a:schemeClr val="bg1"/>
                </a:solidFill>
                <a:latin typeface="微软雅黑" panose="020B0503020204020204" charset="-122"/>
                <a:ea typeface="微软雅黑" panose="020B0503020204020204" charset="-122"/>
              </a:rPr>
              <a:t>OS/2®</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Parallel </a:t>
            </a:r>
            <a:r>
              <a:rPr lang="en-US" altLang="zh-CN" sz="1400" dirty="0" err="1">
                <a:solidFill>
                  <a:schemeClr val="bg1"/>
                </a:solidFill>
                <a:latin typeface="微软雅黑" panose="020B0503020204020204" charset="-122"/>
                <a:ea typeface="微软雅黑" panose="020B0503020204020204" charset="-122"/>
              </a:rPr>
              <a:t>Sysplex</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MVS/ESA</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AIX®</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S/390®</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AS/400®</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OS/390®</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OS/400®</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iSeries</a:t>
            </a:r>
            <a:r>
              <a:rPr lang="zh-CN" altLang="en-US" sz="1400" dirty="0">
                <a:solidFill>
                  <a:schemeClr val="bg1"/>
                </a:solidFill>
                <a:latin typeface="微软雅黑" panose="020B0503020204020204" charset="-122"/>
                <a:ea typeface="微软雅黑" panose="020B0503020204020204" charset="-122"/>
              </a:rPr>
              <a:t>、</a:t>
            </a:r>
            <a:r>
              <a:rPr lang="en-US" altLang="zh-CN" sz="1400" dirty="0" err="1">
                <a:solidFill>
                  <a:schemeClr val="bg1"/>
                </a:solidFill>
                <a:latin typeface="微软雅黑" panose="020B0503020204020204" charset="-122"/>
                <a:ea typeface="微软雅黑" panose="020B0503020204020204" charset="-122"/>
              </a:rPr>
              <a:t>pSeries</a:t>
            </a:r>
            <a:r>
              <a:rPr lang="zh-CN" altLang="en-US" sz="1400" dirty="0">
                <a:solidFill>
                  <a:schemeClr val="bg1"/>
                </a:solidFill>
                <a:latin typeface="微软雅黑" panose="020B0503020204020204" charset="-122"/>
                <a:ea typeface="微软雅黑" panose="020B0503020204020204" charset="-122"/>
              </a:rPr>
              <a:t>、</a:t>
            </a:r>
            <a:r>
              <a:rPr lang="en-US" altLang="zh-CN" sz="1400" dirty="0" err="1">
                <a:solidFill>
                  <a:schemeClr val="bg1"/>
                </a:solidFill>
                <a:latin typeface="微软雅黑" panose="020B0503020204020204" charset="-122"/>
                <a:ea typeface="微软雅黑" panose="020B0503020204020204" charset="-122"/>
              </a:rPr>
              <a:t>xSeries</a:t>
            </a:r>
            <a:r>
              <a:rPr lang="zh-CN" altLang="en-US" sz="1400" dirty="0">
                <a:solidFill>
                  <a:schemeClr val="bg1"/>
                </a:solidFill>
                <a:latin typeface="微软雅黑" panose="020B0503020204020204" charset="-122"/>
                <a:ea typeface="微软雅黑" panose="020B0503020204020204" charset="-122"/>
              </a:rPr>
              <a:t>、</a:t>
            </a:r>
            <a:r>
              <a:rPr lang="en-US" altLang="zh-CN" sz="1400" dirty="0" err="1">
                <a:solidFill>
                  <a:schemeClr val="bg1"/>
                </a:solidFill>
                <a:latin typeface="微软雅黑" panose="020B0503020204020204" charset="-122"/>
                <a:ea typeface="微软雅黑" panose="020B0503020204020204" charset="-122"/>
              </a:rPr>
              <a:t>zSeries</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z/OS</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AFP</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Intelligent Miner</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WebSphere®</a:t>
            </a:r>
            <a:r>
              <a:rPr lang="zh-CN" altLang="en-US" sz="1400" dirty="0">
                <a:solidFill>
                  <a:schemeClr val="bg1"/>
                </a:solidFill>
                <a:latin typeface="微软雅黑" panose="020B0503020204020204" charset="-122"/>
                <a:ea typeface="微软雅黑" panose="020B0503020204020204" charset="-122"/>
              </a:rPr>
              <a:t>、</a:t>
            </a:r>
            <a:r>
              <a:rPr lang="en-US" altLang="zh-CN" sz="1400" dirty="0" err="1">
                <a:solidFill>
                  <a:schemeClr val="bg1"/>
                </a:solidFill>
                <a:latin typeface="微软雅黑" panose="020B0503020204020204" charset="-122"/>
                <a:ea typeface="微软雅黑" panose="020B0503020204020204" charset="-122"/>
              </a:rPr>
              <a:t>Netfinity</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Tivoli®</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Informix </a:t>
            </a:r>
            <a:r>
              <a:rPr lang="zh-CN" altLang="en-US" sz="1400" dirty="0">
                <a:solidFill>
                  <a:schemeClr val="bg1"/>
                </a:solidFill>
                <a:latin typeface="微软雅黑" panose="020B0503020204020204" charset="-122"/>
                <a:ea typeface="微软雅黑" panose="020B0503020204020204" charset="-122"/>
              </a:rPr>
              <a:t>和</a:t>
            </a:r>
            <a:r>
              <a:rPr lang="en-US" altLang="zh-CN" sz="1400" dirty="0">
                <a:solidFill>
                  <a:schemeClr val="bg1"/>
                </a:solidFill>
                <a:latin typeface="微软雅黑" panose="020B0503020204020204" charset="-122"/>
                <a:ea typeface="微软雅黑" panose="020B0503020204020204" charset="-122"/>
              </a:rPr>
              <a:t>Informix® </a:t>
            </a:r>
            <a:r>
              <a:rPr lang="zh-CN" altLang="en-US" sz="1400" dirty="0">
                <a:solidFill>
                  <a:schemeClr val="bg1"/>
                </a:solidFill>
                <a:latin typeface="微软雅黑" panose="020B0503020204020204" charset="-122"/>
                <a:ea typeface="微软雅黑" panose="020B0503020204020204" charset="-122"/>
              </a:rPr>
              <a:t>动态</a:t>
            </a:r>
            <a:r>
              <a:rPr lang="en-US" altLang="zh-CN" sz="1400" dirty="0" err="1">
                <a:solidFill>
                  <a:schemeClr val="bg1"/>
                </a:solidFill>
                <a:latin typeface="微软雅黑" panose="020B0503020204020204" charset="-122"/>
                <a:ea typeface="微软雅黑" panose="020B0503020204020204" charset="-122"/>
              </a:rPr>
              <a:t>ServerTM</a:t>
            </a:r>
            <a:r>
              <a:rPr lang="en-US" altLang="zh-CN" sz="1400" dirty="0">
                <a:solidFill>
                  <a:schemeClr val="bg1"/>
                </a:solidFill>
                <a:latin typeface="微软雅黑" panose="020B0503020204020204" charset="-122"/>
                <a:ea typeface="微软雅黑" panose="020B0503020204020204" charset="-122"/>
              </a:rPr>
              <a:t> </a:t>
            </a:r>
            <a:r>
              <a:rPr lang="zh-CN" altLang="en-US" sz="1400" dirty="0">
                <a:solidFill>
                  <a:schemeClr val="bg1"/>
                </a:solidFill>
                <a:latin typeface="微软雅黑" panose="020B0503020204020204" charset="-122"/>
                <a:ea typeface="微软雅黑" panose="020B0503020204020204" charset="-122"/>
              </a:rPr>
              <a:t>是国际商业机器公司在美国或其他公司的商标。</a:t>
            </a:r>
            <a:endParaRPr lang="zh-CN" altLang="en-US" sz="1400" dirty="0">
              <a:solidFill>
                <a:schemeClr val="bg1"/>
              </a:solidFill>
              <a:latin typeface="微软雅黑" panose="020B0503020204020204" charset="-122"/>
              <a:ea typeface="微软雅黑" panose="020B0503020204020204" charset="-122"/>
            </a:endParaRPr>
          </a:p>
          <a:p>
            <a:pPr>
              <a:spcBef>
                <a:spcPts val="500"/>
              </a:spcBef>
              <a:defRPr/>
            </a:pPr>
            <a:r>
              <a:rPr lang="en-US" altLang="zh-CN" sz="1400" dirty="0">
                <a:solidFill>
                  <a:schemeClr val="bg1"/>
                </a:solidFill>
                <a:latin typeface="微软雅黑" panose="020B0503020204020204" charset="-122"/>
                <a:ea typeface="微软雅黑" panose="020B0503020204020204" charset="-122"/>
              </a:rPr>
              <a:t>ORACLE® </a:t>
            </a:r>
            <a:r>
              <a:rPr lang="zh-CN" altLang="en-US" sz="1400" dirty="0">
                <a:solidFill>
                  <a:schemeClr val="bg1"/>
                </a:solidFill>
                <a:latin typeface="微软雅黑" panose="020B0503020204020204" charset="-122"/>
                <a:ea typeface="微软雅黑" panose="020B0503020204020204" charset="-122"/>
              </a:rPr>
              <a:t>是</a:t>
            </a:r>
            <a:r>
              <a:rPr lang="en-US" altLang="zh-CN" sz="1400" dirty="0">
                <a:solidFill>
                  <a:schemeClr val="bg1"/>
                </a:solidFill>
                <a:latin typeface="微软雅黑" panose="020B0503020204020204" charset="-122"/>
                <a:ea typeface="微软雅黑" panose="020B0503020204020204" charset="-122"/>
              </a:rPr>
              <a:t>ORACLE </a:t>
            </a:r>
            <a:r>
              <a:rPr lang="zh-CN" altLang="en-US" sz="1400" dirty="0">
                <a:solidFill>
                  <a:schemeClr val="bg1"/>
                </a:solidFill>
                <a:latin typeface="微软雅黑" panose="020B0503020204020204" charset="-122"/>
                <a:ea typeface="微软雅黑" panose="020B0503020204020204" charset="-122"/>
              </a:rPr>
              <a:t>公司的注册商标。</a:t>
            </a:r>
            <a:endParaRPr lang="zh-CN" altLang="en-US" sz="1400" dirty="0">
              <a:solidFill>
                <a:schemeClr val="bg1"/>
              </a:solidFill>
              <a:latin typeface="微软雅黑" panose="020B0503020204020204" charset="-122"/>
              <a:ea typeface="微软雅黑" panose="020B0503020204020204" charset="-122"/>
            </a:endParaRPr>
          </a:p>
          <a:p>
            <a:pPr>
              <a:spcBef>
                <a:spcPts val="500"/>
              </a:spcBef>
              <a:defRPr/>
            </a:pPr>
            <a:r>
              <a:rPr lang="en-US" altLang="zh-CN" sz="1400" dirty="0">
                <a:solidFill>
                  <a:schemeClr val="bg1"/>
                </a:solidFill>
                <a:latin typeface="微软雅黑" panose="020B0503020204020204" charset="-122"/>
                <a:ea typeface="微软雅黑" panose="020B0503020204020204" charset="-122"/>
              </a:rPr>
              <a:t>UNIX®</a:t>
            </a:r>
            <a:r>
              <a:rPr lang="zh-CN" altLang="en-US" sz="1400" dirty="0">
                <a:solidFill>
                  <a:schemeClr val="bg1"/>
                </a:solidFill>
                <a:latin typeface="微软雅黑" panose="020B0503020204020204" charset="-122"/>
                <a:ea typeface="微软雅黑" panose="020B0503020204020204" charset="-122"/>
              </a:rPr>
              <a:t>是</a:t>
            </a:r>
            <a:r>
              <a:rPr lang="en-US" altLang="zh-CN" sz="1400" dirty="0">
                <a:solidFill>
                  <a:schemeClr val="bg1"/>
                </a:solidFill>
                <a:latin typeface="微软雅黑" panose="020B0503020204020204" charset="-122"/>
                <a:ea typeface="微软雅黑" panose="020B0503020204020204" charset="-122"/>
              </a:rPr>
              <a:t>UNIX INTERNATIONAL CO.,LIMTED</a:t>
            </a:r>
            <a:r>
              <a:rPr lang="zh-CN" altLang="en-US" sz="1400" dirty="0">
                <a:solidFill>
                  <a:schemeClr val="bg1"/>
                </a:solidFill>
                <a:latin typeface="微软雅黑" panose="020B0503020204020204" charset="-122"/>
                <a:ea typeface="微软雅黑" panose="020B0503020204020204" charset="-122"/>
              </a:rPr>
              <a:t>的注册商标、</a:t>
            </a:r>
            <a:r>
              <a:rPr lang="en-US" altLang="zh-CN" sz="1400" dirty="0">
                <a:solidFill>
                  <a:schemeClr val="bg1"/>
                </a:solidFill>
                <a:latin typeface="微软雅黑" panose="020B0503020204020204" charset="-122"/>
                <a:ea typeface="微软雅黑" panose="020B0503020204020204" charset="-122"/>
              </a:rPr>
              <a:t>OSF/1® </a:t>
            </a:r>
            <a:r>
              <a:rPr lang="zh-CN" altLang="en-US" sz="1400" dirty="0">
                <a:solidFill>
                  <a:schemeClr val="bg1"/>
                </a:solidFill>
                <a:latin typeface="微软雅黑" panose="020B0503020204020204" charset="-122"/>
                <a:ea typeface="微软雅黑" panose="020B0503020204020204" charset="-122"/>
              </a:rPr>
              <a:t>和</a:t>
            </a:r>
            <a:r>
              <a:rPr lang="en-US" altLang="zh-CN" sz="1400" dirty="0">
                <a:solidFill>
                  <a:schemeClr val="bg1"/>
                </a:solidFill>
                <a:latin typeface="微软雅黑" panose="020B0503020204020204" charset="-122"/>
                <a:ea typeface="微软雅黑" panose="020B0503020204020204" charset="-122"/>
              </a:rPr>
              <a:t>Motif® </a:t>
            </a:r>
            <a:r>
              <a:rPr lang="zh-CN" altLang="en-US" sz="1400" dirty="0">
                <a:solidFill>
                  <a:schemeClr val="bg1"/>
                </a:solidFill>
                <a:latin typeface="微软雅黑" panose="020B0503020204020204" charset="-122"/>
                <a:ea typeface="微软雅黑" panose="020B0503020204020204" charset="-122"/>
              </a:rPr>
              <a:t>是</a:t>
            </a:r>
            <a:r>
              <a:rPr lang="en-US" altLang="zh-CN" sz="1400" dirty="0">
                <a:solidFill>
                  <a:schemeClr val="bg1"/>
                </a:solidFill>
                <a:latin typeface="微软雅黑" panose="020B0503020204020204" charset="-122"/>
                <a:ea typeface="微软雅黑" panose="020B0503020204020204" charset="-122"/>
              </a:rPr>
              <a:t>Open Group </a:t>
            </a:r>
            <a:r>
              <a:rPr lang="zh-CN" altLang="en-US" sz="1400" dirty="0">
                <a:solidFill>
                  <a:schemeClr val="bg1"/>
                </a:solidFill>
                <a:latin typeface="微软雅黑" panose="020B0503020204020204" charset="-122"/>
                <a:ea typeface="微软雅黑" panose="020B0503020204020204" charset="-122"/>
              </a:rPr>
              <a:t>的注册商标。</a:t>
            </a:r>
            <a:endParaRPr lang="zh-CN" altLang="en-US" sz="1400" dirty="0">
              <a:solidFill>
                <a:schemeClr val="bg1"/>
              </a:solidFill>
              <a:latin typeface="微软雅黑" panose="020B0503020204020204" charset="-122"/>
              <a:ea typeface="微软雅黑" panose="020B0503020204020204" charset="-122"/>
            </a:endParaRPr>
          </a:p>
          <a:p>
            <a:pPr>
              <a:spcBef>
                <a:spcPts val="500"/>
              </a:spcBef>
              <a:defRPr/>
            </a:pPr>
            <a:r>
              <a:rPr lang="en-US" altLang="zh-CN" sz="1400" dirty="0">
                <a:solidFill>
                  <a:schemeClr val="bg1"/>
                </a:solidFill>
                <a:latin typeface="微软雅黑" panose="020B0503020204020204" charset="-122"/>
                <a:ea typeface="微软雅黑" panose="020B0503020204020204" charset="-122"/>
              </a:rPr>
              <a:t>Citrix®</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Citrix </a:t>
            </a:r>
            <a:r>
              <a:rPr lang="zh-CN" altLang="en-US" sz="1400" dirty="0">
                <a:solidFill>
                  <a:schemeClr val="bg1"/>
                </a:solidFill>
                <a:latin typeface="微软雅黑" panose="020B0503020204020204" charset="-122"/>
                <a:ea typeface="微软雅黑" panose="020B0503020204020204" charset="-122"/>
              </a:rPr>
              <a:t>徽标、</a:t>
            </a:r>
            <a:r>
              <a:rPr lang="en-US" altLang="zh-CN" sz="1400" dirty="0">
                <a:solidFill>
                  <a:schemeClr val="bg1"/>
                </a:solidFill>
                <a:latin typeface="微软雅黑" panose="020B0503020204020204" charset="-122"/>
                <a:ea typeface="微软雅黑" panose="020B0503020204020204" charset="-122"/>
              </a:rPr>
              <a:t>ICA</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Program Neighborhood® </a:t>
            </a:r>
            <a:r>
              <a:rPr lang="zh-CN" altLang="en-US" sz="1400" dirty="0">
                <a:solidFill>
                  <a:schemeClr val="bg1"/>
                </a:solidFill>
                <a:latin typeface="微软雅黑" panose="020B0503020204020204" charset="-122"/>
                <a:ea typeface="微软雅黑" panose="020B0503020204020204" charset="-122"/>
              </a:rPr>
              <a:t>、</a:t>
            </a:r>
            <a:r>
              <a:rPr lang="en-US" altLang="zh-CN" sz="1400" dirty="0" err="1">
                <a:solidFill>
                  <a:schemeClr val="bg1"/>
                </a:solidFill>
                <a:latin typeface="微软雅黑" panose="020B0503020204020204" charset="-122"/>
                <a:ea typeface="微软雅黑" panose="020B0503020204020204" charset="-122"/>
              </a:rPr>
              <a:t>MetaFrame</a:t>
            </a:r>
            <a:r>
              <a:rPr lang="en-US" altLang="zh-CN" sz="1400" dirty="0">
                <a:solidFill>
                  <a:schemeClr val="bg1"/>
                </a:solidFill>
                <a:latin typeface="微软雅黑" panose="020B0503020204020204" charset="-122"/>
                <a:ea typeface="微软雅黑" panose="020B0503020204020204" charset="-122"/>
              </a:rPr>
              <a:t>® </a:t>
            </a:r>
            <a:r>
              <a:rPr lang="zh-CN" altLang="en-US" sz="1400" dirty="0">
                <a:solidFill>
                  <a:schemeClr val="bg1"/>
                </a:solidFill>
                <a:latin typeface="微软雅黑" panose="020B0503020204020204" charset="-122"/>
                <a:ea typeface="微软雅黑" panose="020B0503020204020204" charset="-122"/>
              </a:rPr>
              <a:t>、</a:t>
            </a:r>
            <a:r>
              <a:rPr lang="en-US" altLang="zh-CN" sz="1400" dirty="0" err="1">
                <a:solidFill>
                  <a:schemeClr val="bg1"/>
                </a:solidFill>
                <a:latin typeface="微软雅黑" panose="020B0503020204020204" charset="-122"/>
                <a:ea typeface="微软雅黑" panose="020B0503020204020204" charset="-122"/>
              </a:rPr>
              <a:t>WinFrame</a:t>
            </a:r>
            <a:r>
              <a:rPr lang="en-US" altLang="zh-CN" sz="1400" dirty="0">
                <a:solidFill>
                  <a:schemeClr val="bg1"/>
                </a:solidFill>
                <a:latin typeface="微软雅黑" panose="020B0503020204020204" charset="-122"/>
                <a:ea typeface="微软雅黑" panose="020B0503020204020204" charset="-122"/>
              </a:rPr>
              <a:t>® </a:t>
            </a:r>
            <a:r>
              <a:rPr lang="zh-CN" altLang="en-US" sz="1400" dirty="0">
                <a:solidFill>
                  <a:schemeClr val="bg1"/>
                </a:solidFill>
                <a:latin typeface="微软雅黑" panose="020B0503020204020204" charset="-122"/>
                <a:ea typeface="微软雅黑" panose="020B0503020204020204" charset="-122"/>
              </a:rPr>
              <a:t>、</a:t>
            </a:r>
            <a:r>
              <a:rPr lang="en-US" altLang="zh-CN" sz="1400" dirty="0" err="1">
                <a:solidFill>
                  <a:schemeClr val="bg1"/>
                </a:solidFill>
                <a:latin typeface="微软雅黑" panose="020B0503020204020204" charset="-122"/>
                <a:ea typeface="微软雅黑" panose="020B0503020204020204" charset="-122"/>
              </a:rPr>
              <a:t>VideoFrame</a:t>
            </a:r>
            <a:r>
              <a:rPr lang="en-US" altLang="zh-CN" sz="1400" dirty="0">
                <a:solidFill>
                  <a:schemeClr val="bg1"/>
                </a:solidFill>
                <a:latin typeface="微软雅黑" panose="020B0503020204020204" charset="-122"/>
                <a:ea typeface="微软雅黑" panose="020B0503020204020204" charset="-122"/>
              </a:rPr>
              <a:t>® </a:t>
            </a:r>
            <a:r>
              <a:rPr lang="zh-CN" altLang="en-US" sz="1400" dirty="0">
                <a:solidFill>
                  <a:schemeClr val="bg1"/>
                </a:solidFill>
                <a:latin typeface="微软雅黑" panose="020B0503020204020204" charset="-122"/>
                <a:ea typeface="微软雅黑" panose="020B0503020204020204" charset="-122"/>
              </a:rPr>
              <a:t>、</a:t>
            </a:r>
            <a:r>
              <a:rPr lang="en-US" altLang="zh-CN" sz="1400" dirty="0" err="1">
                <a:solidFill>
                  <a:schemeClr val="bg1"/>
                </a:solidFill>
                <a:latin typeface="微软雅黑" panose="020B0503020204020204" charset="-122"/>
                <a:ea typeface="微软雅黑" panose="020B0503020204020204" charset="-122"/>
              </a:rPr>
              <a:t>MultiWin</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以及此处引用的</a:t>
            </a:r>
            <a:r>
              <a:rPr lang="en-US" altLang="zh-CN" sz="1400" dirty="0">
                <a:solidFill>
                  <a:schemeClr val="bg1"/>
                </a:solidFill>
                <a:latin typeface="微软雅黑" panose="020B0503020204020204" charset="-122"/>
                <a:ea typeface="微软雅黑" panose="020B0503020204020204" charset="-122"/>
              </a:rPr>
              <a:t>Citrix </a:t>
            </a:r>
            <a:r>
              <a:rPr lang="zh-CN" altLang="en-US" sz="1400" dirty="0">
                <a:solidFill>
                  <a:schemeClr val="bg1"/>
                </a:solidFill>
                <a:latin typeface="微软雅黑" panose="020B0503020204020204" charset="-122"/>
                <a:ea typeface="微软雅黑" panose="020B0503020204020204" charset="-122"/>
              </a:rPr>
              <a:t>产品名是</a:t>
            </a:r>
            <a:r>
              <a:rPr lang="en-US" altLang="zh-CN" sz="1400" dirty="0">
                <a:solidFill>
                  <a:schemeClr val="bg1"/>
                </a:solidFill>
                <a:latin typeface="微软雅黑" panose="020B0503020204020204" charset="-122"/>
                <a:ea typeface="微软雅黑" panose="020B0503020204020204" charset="-122"/>
              </a:rPr>
              <a:t>Citrix Systems </a:t>
            </a:r>
            <a:r>
              <a:rPr lang="zh-CN" altLang="en-US" sz="1400" dirty="0">
                <a:solidFill>
                  <a:schemeClr val="bg1"/>
                </a:solidFill>
                <a:latin typeface="微软雅黑" panose="020B0503020204020204" charset="-122"/>
                <a:ea typeface="微软雅黑" panose="020B0503020204020204" charset="-122"/>
              </a:rPr>
              <a:t>公司的商标或注册商标。</a:t>
            </a:r>
            <a:endParaRPr lang="zh-CN" altLang="en-US" sz="1400" dirty="0">
              <a:solidFill>
                <a:schemeClr val="bg1"/>
              </a:solidFill>
              <a:latin typeface="微软雅黑" panose="020B0503020204020204" charset="-122"/>
              <a:ea typeface="微软雅黑" panose="020B0503020204020204" charset="-122"/>
            </a:endParaRPr>
          </a:p>
          <a:p>
            <a:pPr>
              <a:spcBef>
                <a:spcPts val="500"/>
              </a:spcBef>
              <a:defRPr/>
            </a:pPr>
            <a:r>
              <a:rPr lang="en-US" altLang="zh-CN" sz="1400" dirty="0">
                <a:solidFill>
                  <a:schemeClr val="bg1"/>
                </a:solidFill>
                <a:latin typeface="微软雅黑" panose="020B0503020204020204" charset="-122"/>
                <a:ea typeface="微软雅黑" panose="020B0503020204020204" charset="-122"/>
              </a:rPr>
              <a:t>HTML</a:t>
            </a:r>
            <a:r>
              <a:rPr lang="zh-CN" altLang="en-US" sz="1400" dirty="0">
                <a:solidFill>
                  <a:schemeClr val="bg1"/>
                </a:solidFill>
                <a:latin typeface="微软雅黑" panose="020B0503020204020204" charset="-122"/>
                <a:ea typeface="微软雅黑" panose="020B0503020204020204" charset="-122"/>
              </a:rPr>
              <a:t>是</a:t>
            </a:r>
            <a:r>
              <a:rPr lang="en-US" altLang="zh-CN" sz="1400" dirty="0">
                <a:solidFill>
                  <a:schemeClr val="bg1"/>
                </a:solidFill>
                <a:latin typeface="微软雅黑" panose="020B0503020204020204" charset="-122"/>
                <a:ea typeface="微软雅黑" panose="020B0503020204020204" charset="-122"/>
              </a:rPr>
              <a:t>HATEMOGLU TEKSTIL GIYIM SANAYI VE TICARET A.S.</a:t>
            </a:r>
            <a:r>
              <a:rPr lang="zh-CN" altLang="en-US" sz="1400" dirty="0">
                <a:solidFill>
                  <a:schemeClr val="bg1"/>
                </a:solidFill>
                <a:latin typeface="微软雅黑" panose="020B0503020204020204" charset="-122"/>
                <a:ea typeface="微软雅黑" panose="020B0503020204020204" charset="-122"/>
              </a:rPr>
              <a:t>的注册商标，</a:t>
            </a:r>
            <a:r>
              <a:rPr lang="en-US" altLang="zh-CN" sz="1400" dirty="0">
                <a:solidFill>
                  <a:schemeClr val="bg1"/>
                </a:solidFill>
                <a:latin typeface="微软雅黑" panose="020B0503020204020204" charset="-122"/>
                <a:ea typeface="微软雅黑" panose="020B0503020204020204" charset="-122"/>
              </a:rPr>
              <a:t>DHTML</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XML</a:t>
            </a:r>
            <a:r>
              <a:rPr lang="zh-CN" altLang="en-US" sz="1400" dirty="0">
                <a:solidFill>
                  <a:schemeClr val="bg1"/>
                </a:solidFill>
                <a:latin typeface="微软雅黑" panose="020B0503020204020204" charset="-122"/>
                <a:ea typeface="微软雅黑" panose="020B0503020204020204" charset="-122"/>
              </a:rPr>
              <a:t>和</a:t>
            </a:r>
            <a:r>
              <a:rPr lang="en-US" altLang="zh-CN" sz="1400" dirty="0">
                <a:solidFill>
                  <a:schemeClr val="bg1"/>
                </a:solidFill>
                <a:latin typeface="微软雅黑" panose="020B0503020204020204" charset="-122"/>
                <a:ea typeface="微软雅黑" panose="020B0503020204020204" charset="-122"/>
              </a:rPr>
              <a:t>XHTML </a:t>
            </a:r>
            <a:r>
              <a:rPr lang="zh-CN" altLang="en-US" sz="1400" dirty="0">
                <a:solidFill>
                  <a:schemeClr val="bg1"/>
                </a:solidFill>
                <a:latin typeface="微软雅黑" panose="020B0503020204020204" charset="-122"/>
                <a:ea typeface="微软雅黑" panose="020B0503020204020204" charset="-122"/>
              </a:rPr>
              <a:t>是</a:t>
            </a:r>
            <a:r>
              <a:rPr lang="en-US" altLang="zh-CN" sz="1400" dirty="0">
                <a:solidFill>
                  <a:schemeClr val="bg1"/>
                </a:solidFill>
                <a:latin typeface="微软雅黑" panose="020B0503020204020204" charset="-122"/>
                <a:ea typeface="微软雅黑" panose="020B0503020204020204" charset="-122"/>
              </a:rPr>
              <a:t>W3C®</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World Wide Web </a:t>
            </a:r>
            <a:r>
              <a:rPr lang="zh-CN" altLang="en-US" sz="1400" dirty="0">
                <a:solidFill>
                  <a:schemeClr val="bg1"/>
                </a:solidFill>
                <a:latin typeface="微软雅黑" panose="020B0503020204020204" charset="-122"/>
                <a:ea typeface="微软雅黑" panose="020B0503020204020204" charset="-122"/>
              </a:rPr>
              <a:t>协会、计算机科学实验室的商标或注册商标，</a:t>
            </a:r>
            <a:r>
              <a:rPr lang="en-US" altLang="zh-CN" sz="1400" dirty="0" err="1">
                <a:solidFill>
                  <a:schemeClr val="bg1"/>
                </a:solidFill>
                <a:latin typeface="微软雅黑" panose="020B0503020204020204" charset="-122"/>
                <a:ea typeface="微软雅黑" panose="020B0503020204020204" charset="-122"/>
              </a:rPr>
              <a:t>PureXML</a:t>
            </a:r>
            <a:r>
              <a:rPr lang="zh-CN" altLang="en-US" sz="1400" dirty="0">
                <a:solidFill>
                  <a:schemeClr val="bg1"/>
                </a:solidFill>
                <a:latin typeface="微软雅黑" panose="020B0503020204020204" charset="-122"/>
                <a:ea typeface="微软雅黑" panose="020B0503020204020204" charset="-122"/>
              </a:rPr>
              <a:t>是国际商业机器公司的注册商标。</a:t>
            </a:r>
            <a:endParaRPr lang="zh-CN" altLang="en-US" sz="1400" dirty="0">
              <a:solidFill>
                <a:schemeClr val="bg1"/>
              </a:solidFill>
              <a:latin typeface="微软雅黑" panose="020B0503020204020204" charset="-122"/>
              <a:ea typeface="微软雅黑" panose="020B0503020204020204" charset="-122"/>
            </a:endParaRPr>
          </a:p>
          <a:p>
            <a:pPr>
              <a:spcBef>
                <a:spcPts val="500"/>
              </a:spcBef>
              <a:defRPr/>
            </a:pPr>
            <a:r>
              <a:rPr lang="en-US" altLang="zh-CN" sz="1400" dirty="0">
                <a:solidFill>
                  <a:schemeClr val="bg1"/>
                </a:solidFill>
                <a:latin typeface="微软雅黑" panose="020B0503020204020204" charset="-122"/>
                <a:ea typeface="微软雅黑" panose="020B0503020204020204" charset="-122"/>
              </a:rPr>
              <a:t>JAVA® </a:t>
            </a:r>
            <a:r>
              <a:rPr lang="zh-CN" altLang="en-US" sz="1400" dirty="0">
                <a:solidFill>
                  <a:schemeClr val="bg1"/>
                </a:solidFill>
                <a:latin typeface="微软雅黑" panose="020B0503020204020204" charset="-122"/>
                <a:ea typeface="微软雅黑" panose="020B0503020204020204" charset="-122"/>
              </a:rPr>
              <a:t>是甲骨文美国有限公司的注册商标。</a:t>
            </a:r>
            <a:endParaRPr lang="zh-CN" altLang="en-US" sz="1400" dirty="0">
              <a:solidFill>
                <a:schemeClr val="bg1"/>
              </a:solidFill>
              <a:latin typeface="微软雅黑" panose="020B0503020204020204" charset="-122"/>
              <a:ea typeface="微软雅黑" panose="020B0503020204020204" charset="-122"/>
            </a:endParaRPr>
          </a:p>
          <a:p>
            <a:pPr>
              <a:spcBef>
                <a:spcPts val="500"/>
              </a:spcBef>
              <a:defRPr/>
            </a:pPr>
            <a:r>
              <a:rPr lang="en-US" altLang="zh-CN" sz="1400" dirty="0">
                <a:solidFill>
                  <a:schemeClr val="bg1"/>
                </a:solidFill>
                <a:latin typeface="微软雅黑" panose="020B0503020204020204" charset="-122"/>
                <a:ea typeface="微软雅黑" panose="020B0503020204020204" charset="-122"/>
              </a:rPr>
              <a:t>JAVASCRIPT®</a:t>
            </a:r>
            <a:r>
              <a:rPr lang="zh-CN" altLang="en-US" sz="1400" dirty="0">
                <a:solidFill>
                  <a:schemeClr val="bg1"/>
                </a:solidFill>
                <a:latin typeface="微软雅黑" panose="020B0503020204020204" charset="-122"/>
                <a:ea typeface="微软雅黑" panose="020B0503020204020204" charset="-122"/>
              </a:rPr>
              <a:t>是甲骨文美国有限公司的注册商标，由其技术开发和实施商</a:t>
            </a:r>
            <a:r>
              <a:rPr lang="en-US" altLang="zh-CN" sz="1400" dirty="0">
                <a:solidFill>
                  <a:schemeClr val="bg1"/>
                </a:solidFill>
                <a:latin typeface="微软雅黑" panose="020B0503020204020204" charset="-122"/>
                <a:ea typeface="微软雅黑" panose="020B0503020204020204" charset="-122"/>
              </a:rPr>
              <a:t>Netscape </a:t>
            </a:r>
            <a:r>
              <a:rPr lang="zh-CN" altLang="en-US" sz="1400" dirty="0">
                <a:solidFill>
                  <a:schemeClr val="bg1"/>
                </a:solidFill>
                <a:latin typeface="微软雅黑" panose="020B0503020204020204" charset="-122"/>
                <a:ea typeface="微软雅黑" panose="020B0503020204020204" charset="-122"/>
              </a:rPr>
              <a:t>许可使用。</a:t>
            </a:r>
            <a:endParaRPr lang="zh-CN" altLang="en-US" sz="1400" dirty="0">
              <a:solidFill>
                <a:schemeClr val="bg1"/>
              </a:solidFill>
              <a:latin typeface="微软雅黑" panose="020B0503020204020204" charset="-122"/>
              <a:ea typeface="微软雅黑" panose="020B0503020204020204" charset="-122"/>
            </a:endParaRPr>
          </a:p>
          <a:p>
            <a:pPr>
              <a:spcBef>
                <a:spcPts val="500"/>
              </a:spcBef>
              <a:defRPr/>
            </a:pPr>
            <a:r>
              <a:rPr lang="en-US" altLang="zh-CN" sz="1400" dirty="0" err="1">
                <a:solidFill>
                  <a:schemeClr val="bg1"/>
                </a:solidFill>
                <a:latin typeface="微软雅黑" panose="020B0503020204020204" charset="-122"/>
                <a:ea typeface="微软雅黑" panose="020B0503020204020204" charset="-122"/>
              </a:rPr>
              <a:t>Apusic</a:t>
            </a:r>
            <a:r>
              <a:rPr lang="en-US" altLang="zh-CN" sz="1400" dirty="0">
                <a:solidFill>
                  <a:schemeClr val="bg1"/>
                </a:solidFill>
                <a:latin typeface="微软雅黑" panose="020B0503020204020204" charset="-122"/>
                <a:ea typeface="微软雅黑" panose="020B0503020204020204" charset="-122"/>
              </a:rPr>
              <a:t> ®</a:t>
            </a:r>
            <a:r>
              <a:rPr lang="zh-CN" altLang="en-US" sz="1400" dirty="0">
                <a:solidFill>
                  <a:schemeClr val="bg1"/>
                </a:solidFill>
                <a:latin typeface="微软雅黑" panose="020B0503020204020204" charset="-122"/>
                <a:ea typeface="微软雅黑" panose="020B0503020204020204" charset="-122"/>
              </a:rPr>
              <a:t>是深圳市金蝶天燕云计算股份有限公司。</a:t>
            </a:r>
            <a:endParaRPr lang="zh-CN" altLang="en-US" sz="1400" dirty="0">
              <a:solidFill>
                <a:schemeClr val="bg1"/>
              </a:solidFill>
              <a:latin typeface="微软雅黑" panose="020B0503020204020204" charset="-122"/>
              <a:ea typeface="微软雅黑" panose="020B0503020204020204" charset="-122"/>
            </a:endParaRPr>
          </a:p>
          <a:p>
            <a:pPr>
              <a:spcBef>
                <a:spcPts val="500"/>
              </a:spcBef>
              <a:defRPr/>
            </a:pPr>
            <a:r>
              <a:rPr lang="zh-CN" altLang="en-US" sz="1400" dirty="0">
                <a:solidFill>
                  <a:schemeClr val="bg1"/>
                </a:solidFill>
                <a:latin typeface="微软雅黑" panose="020B0503020204020204" charset="-122"/>
                <a:ea typeface="微软雅黑" panose="020B0503020204020204" charset="-122"/>
              </a:rPr>
              <a:t>本文档提到的金蝶</a:t>
            </a:r>
            <a:r>
              <a:rPr lang="en-US" altLang="zh-CN" sz="1400" dirty="0">
                <a:solidFill>
                  <a:schemeClr val="bg1"/>
                </a:solidFill>
                <a:latin typeface="微软雅黑" panose="020B0503020204020204" charset="-122"/>
                <a:ea typeface="微软雅黑" panose="020B0503020204020204" charset="-122"/>
              </a:rPr>
              <a:t>® </a:t>
            </a:r>
            <a:r>
              <a:rPr lang="zh-CN" altLang="en-US" sz="1400" dirty="0">
                <a:solidFill>
                  <a:schemeClr val="bg1"/>
                </a:solidFill>
                <a:latin typeface="微软雅黑" panose="020B0503020204020204" charset="-122"/>
                <a:ea typeface="微软雅黑" panose="020B0503020204020204" charset="-122"/>
              </a:rPr>
              <a:t>、金蝶</a:t>
            </a:r>
            <a:r>
              <a:rPr lang="en-US" altLang="zh-CN" sz="1400" dirty="0">
                <a:solidFill>
                  <a:schemeClr val="bg1"/>
                </a:solidFill>
                <a:latin typeface="微软雅黑" panose="020B0503020204020204" charset="-122"/>
                <a:ea typeface="微软雅黑" panose="020B0503020204020204" charset="-122"/>
              </a:rPr>
              <a:t>KIS ® </a:t>
            </a:r>
            <a:r>
              <a:rPr lang="zh-CN" altLang="en-US" sz="1400" dirty="0">
                <a:solidFill>
                  <a:schemeClr val="bg1"/>
                </a:solidFill>
                <a:latin typeface="微软雅黑" panose="020B0503020204020204" charset="-122"/>
                <a:ea typeface="微软雅黑" panose="020B0503020204020204" charset="-122"/>
              </a:rPr>
              <a:t>、</a:t>
            </a:r>
            <a:r>
              <a:rPr lang="en-US" altLang="zh-CN" sz="1400" dirty="0">
                <a:solidFill>
                  <a:schemeClr val="bg1"/>
                </a:solidFill>
                <a:latin typeface="微软雅黑" panose="020B0503020204020204" charset="-122"/>
                <a:ea typeface="微软雅黑" panose="020B0503020204020204" charset="-122"/>
              </a:rPr>
              <a:t>K/3 ®</a:t>
            </a:r>
            <a:r>
              <a:rPr lang="zh-CN" altLang="en-US" sz="1400" dirty="0">
                <a:solidFill>
                  <a:schemeClr val="bg1"/>
                </a:solidFill>
                <a:latin typeface="微软雅黑" panose="020B0503020204020204" charset="-122"/>
                <a:ea typeface="微软雅黑" panose="020B0503020204020204" charset="-122"/>
              </a:rPr>
              <a:t>、金蝶</a:t>
            </a:r>
            <a:r>
              <a:rPr lang="en-US" altLang="zh-CN" sz="1400" dirty="0">
                <a:solidFill>
                  <a:schemeClr val="bg1"/>
                </a:solidFill>
                <a:latin typeface="微软雅黑" panose="020B0503020204020204" charset="-122"/>
                <a:ea typeface="微软雅黑" panose="020B0503020204020204" charset="-122"/>
              </a:rPr>
              <a:t>EAS ® </a:t>
            </a:r>
            <a:r>
              <a:rPr lang="zh-CN" altLang="en-US" sz="1400" dirty="0">
                <a:solidFill>
                  <a:schemeClr val="bg1"/>
                </a:solidFill>
                <a:latin typeface="微软雅黑" panose="020B0503020204020204" charset="-122"/>
                <a:ea typeface="微软雅黑" panose="020B0503020204020204" charset="-122"/>
              </a:rPr>
              <a:t>、友商网 </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和其它金蝶 产品和服务以及它们各自的徽标是金蝶软件（中国）有限公司在中国和世界其它一些国家的商标或注册商标。本文档提到的所有其它产品和服务名称是它们各自公司的商标。</a:t>
            </a:r>
            <a:endParaRPr lang="zh-CN" altLang="en-US" sz="1400"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591826" y="1408823"/>
            <a:ext cx="9733623" cy="4800533"/>
          </a:xfrm>
          <a:prstGeom prst="rect">
            <a:avLst/>
          </a:prstGeom>
        </p:spPr>
        <p:txBody>
          <a:bodyPr>
            <a:noAutofit/>
          </a:bodyPr>
          <a:lstStyle>
            <a:lvl1pPr marL="342900" indent="-342900" defTabSz="457200" eaLnBrk="1" hangingPunct="1">
              <a:spcBef>
                <a:spcPct val="20000"/>
              </a:spcBef>
              <a:buSzPct val="100000"/>
              <a:buFontTx/>
              <a:buBlip>
                <a:blip r:embed="rId1"/>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pPr marL="457200" indent="-457200" defTabSz="609600">
              <a:lnSpc>
                <a:spcPct val="150000"/>
              </a:lnSpc>
              <a:defRPr/>
            </a:pPr>
            <a:r>
              <a:rPr lang="zh-CN" altLang="en-US" sz="2665" dirty="0">
                <a:solidFill>
                  <a:prstClr val="black"/>
                </a:solidFill>
              </a:rPr>
              <a:t>数据建模</a:t>
            </a:r>
            <a:endParaRPr lang="en-US" altLang="zh-CN" sz="2665" dirty="0">
              <a:solidFill>
                <a:prstClr val="black"/>
              </a:solidFill>
            </a:endParaRPr>
          </a:p>
          <a:p>
            <a:pPr marL="457200" indent="-457200" defTabSz="609600">
              <a:lnSpc>
                <a:spcPct val="150000"/>
              </a:lnSpc>
              <a:defRPr/>
            </a:pPr>
            <a:r>
              <a:rPr lang="zh-CN" altLang="en-US" sz="2665" dirty="0">
                <a:solidFill>
                  <a:prstClr val="white">
                    <a:lumMod val="50000"/>
                  </a:prstClr>
                </a:solidFill>
              </a:rPr>
              <a:t>数据分析</a:t>
            </a:r>
            <a:endParaRPr lang="en-US" altLang="zh-CN" sz="2665" dirty="0">
              <a:solidFill>
                <a:prstClr val="white">
                  <a:lumMod val="50000"/>
                </a:prstClr>
              </a:solidFill>
            </a:endParaRPr>
          </a:p>
          <a:p>
            <a:pPr marL="457200" indent="-457200" defTabSz="609600">
              <a:lnSpc>
                <a:spcPct val="150000"/>
              </a:lnSpc>
              <a:defRPr/>
            </a:pPr>
            <a:r>
              <a:rPr lang="zh-CN" altLang="en-US" sz="2665" dirty="0">
                <a:solidFill>
                  <a:prstClr val="white">
                    <a:lumMod val="50000"/>
                  </a:prstClr>
                </a:solidFill>
              </a:rPr>
              <a:t>数据斗方</a:t>
            </a:r>
            <a:endParaRPr lang="en-US" altLang="zh-CN" sz="2665" dirty="0">
              <a:solidFill>
                <a:prstClr val="white">
                  <a:lumMod val="50000"/>
                </a:prstClr>
              </a:solidFill>
            </a:endParaRPr>
          </a:p>
          <a:p>
            <a:pPr marL="457200" indent="-457200" defTabSz="609600">
              <a:lnSpc>
                <a:spcPct val="150000"/>
              </a:lnSpc>
              <a:defRPr/>
            </a:pPr>
            <a:r>
              <a:rPr lang="zh-CN" altLang="en-US" sz="2665" dirty="0">
                <a:solidFill>
                  <a:prstClr val="white">
                    <a:lumMod val="50000"/>
                  </a:prstClr>
                </a:solidFill>
              </a:rPr>
              <a:t>仪表板</a:t>
            </a:r>
            <a:endParaRPr lang="en-US" altLang="zh-CN" sz="2665" dirty="0">
              <a:solidFill>
                <a:prstClr val="white">
                  <a:lumMod val="50000"/>
                </a:prstClr>
              </a:solidFill>
            </a:endParaRPr>
          </a:p>
        </p:txBody>
      </p:sp>
      <p:sp>
        <p:nvSpPr>
          <p:cNvPr id="5" name="文本框 4"/>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轻分析</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 Placeholder 4"/>
          <p:cNvSpPr txBox="1">
            <a:spLocks noGrp="1"/>
          </p:cNvSpPr>
          <p:nvPr>
            <p:ph sz="quarter" idx="4294967295"/>
          </p:nvPr>
        </p:nvSpPr>
        <p:spPr>
          <a:xfrm>
            <a:off x="1224883" y="1384300"/>
            <a:ext cx="7281863" cy="3297238"/>
          </a:xfrm>
          <a:prstGeom prst="rect">
            <a:avLst/>
          </a:prstGeom>
        </p:spPr>
        <p:txBody>
          <a:bodyPr>
            <a:normAutofit/>
          </a:bodyPr>
          <a:lstStyle/>
          <a:p>
            <a:pPr algn="just">
              <a:lnSpc>
                <a:spcPct val="150000"/>
              </a:lnSpc>
              <a:spcBef>
                <a:spcPts val="400"/>
              </a:spcBef>
              <a:defRPr sz="1500" b="0">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zh-CN" altLang="en-US" sz="2135" dirty="0">
                <a:solidFill>
                  <a:schemeClr val="tx1"/>
                </a:solidFill>
                <a:latin typeface="微软雅黑" panose="020B0503020204020204" charset="-122"/>
                <a:ea typeface="微软雅黑" panose="020B0503020204020204" charset="-122"/>
              </a:rPr>
              <a:t>步骤：</a:t>
            </a:r>
            <a:endParaRPr lang="en-US" altLang="zh-CN" sz="2135" dirty="0">
              <a:solidFill>
                <a:schemeClr val="tx1"/>
              </a:solidFill>
              <a:latin typeface="微软雅黑" panose="020B0503020204020204" charset="-122"/>
              <a:ea typeface="微软雅黑" panose="020B0503020204020204" charset="-122"/>
            </a:endParaRPr>
          </a:p>
          <a:p>
            <a:pPr algn="just">
              <a:lnSpc>
                <a:spcPct val="150000"/>
              </a:lnSpc>
              <a:spcBef>
                <a:spcPts val="400"/>
              </a:spcBef>
              <a:defRPr sz="1500" b="0">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dirty="0">
                <a:solidFill>
                  <a:schemeClr val="tx1"/>
                </a:solidFill>
                <a:latin typeface="微软雅黑" panose="020B0503020204020204" charset="-122"/>
                <a:ea typeface="微软雅黑" panose="020B0503020204020204" charset="-122"/>
              </a:rPr>
              <a:t>	   </a:t>
            </a:r>
            <a:r>
              <a:rPr lang="en-US" altLang="zh-CN" sz="2135" dirty="0">
                <a:solidFill>
                  <a:schemeClr val="tx1"/>
                </a:solidFill>
                <a:latin typeface="微软雅黑" panose="020B0503020204020204" charset="-122"/>
                <a:ea typeface="微软雅黑" panose="020B0503020204020204" charset="-122"/>
              </a:rPr>
              <a:t>1</a:t>
            </a:r>
            <a:r>
              <a:rPr lang="zh-CN" altLang="en-US" sz="2135" dirty="0">
                <a:solidFill>
                  <a:schemeClr val="tx1"/>
                </a:solidFill>
                <a:latin typeface="微软雅黑" panose="020B0503020204020204" charset="-122"/>
                <a:ea typeface="微软雅黑" panose="020B0503020204020204" charset="-122"/>
              </a:rPr>
              <a:t>、新建数据表</a:t>
            </a:r>
            <a:endParaRPr lang="en-US" altLang="zh-CN" sz="2135" dirty="0">
              <a:solidFill>
                <a:schemeClr val="tx1"/>
              </a:solidFill>
              <a:latin typeface="微软雅黑" panose="020B0503020204020204" charset="-122"/>
              <a:ea typeface="微软雅黑" panose="020B0503020204020204" charset="-122"/>
            </a:endParaRPr>
          </a:p>
          <a:p>
            <a:pPr algn="just">
              <a:lnSpc>
                <a:spcPct val="150000"/>
              </a:lnSpc>
              <a:spcBef>
                <a:spcPts val="400"/>
              </a:spcBef>
              <a:defRPr sz="1500" b="0">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2135" dirty="0">
                <a:solidFill>
                  <a:schemeClr val="tx1"/>
                </a:solidFill>
                <a:latin typeface="微软雅黑" panose="020B0503020204020204" charset="-122"/>
                <a:ea typeface="微软雅黑" panose="020B0503020204020204" charset="-122"/>
              </a:rPr>
              <a:t>	  2</a:t>
            </a:r>
            <a:r>
              <a:rPr lang="zh-CN" altLang="en-US" sz="2135" dirty="0">
                <a:solidFill>
                  <a:schemeClr val="tx1"/>
                </a:solidFill>
                <a:latin typeface="微软雅黑" panose="020B0503020204020204" charset="-122"/>
                <a:ea typeface="微软雅黑" panose="020B0503020204020204" charset="-122"/>
              </a:rPr>
              <a:t>、设置数据表</a:t>
            </a:r>
            <a:endParaRPr lang="en-US" altLang="zh-CN" sz="2135" dirty="0">
              <a:solidFill>
                <a:schemeClr val="tx1"/>
              </a:solidFill>
              <a:latin typeface="微软雅黑" panose="020B0503020204020204" charset="-122"/>
              <a:ea typeface="微软雅黑" panose="020B0503020204020204" charset="-122"/>
            </a:endParaRPr>
          </a:p>
          <a:p>
            <a:pPr algn="just">
              <a:lnSpc>
                <a:spcPct val="150000"/>
              </a:lnSpc>
              <a:spcBef>
                <a:spcPts val="400"/>
              </a:spcBef>
              <a:defRPr sz="1500" b="0">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2135" dirty="0">
                <a:solidFill>
                  <a:schemeClr val="tx1"/>
                </a:solidFill>
                <a:latin typeface="微软雅黑" panose="020B0503020204020204" charset="-122"/>
                <a:ea typeface="微软雅黑" panose="020B0503020204020204" charset="-122"/>
              </a:rPr>
              <a:t>	  3</a:t>
            </a:r>
            <a:r>
              <a:rPr lang="zh-CN" altLang="en-US" sz="2135" dirty="0">
                <a:solidFill>
                  <a:schemeClr val="tx1"/>
                </a:solidFill>
                <a:latin typeface="微软雅黑" panose="020B0503020204020204" charset="-122"/>
                <a:ea typeface="微软雅黑" panose="020B0503020204020204" charset="-122"/>
              </a:rPr>
              <a:t>、表关系</a:t>
            </a:r>
            <a:endParaRPr lang="en-US" altLang="zh-CN" sz="2135" dirty="0">
              <a:solidFill>
                <a:schemeClr val="tx1"/>
              </a:solidFill>
              <a:latin typeface="微软雅黑" panose="020B0503020204020204" charset="-122"/>
              <a:ea typeface="微软雅黑" panose="020B0503020204020204" charset="-122"/>
            </a:endParaRPr>
          </a:p>
          <a:p>
            <a:pPr algn="just">
              <a:lnSpc>
                <a:spcPct val="150000"/>
              </a:lnSpc>
              <a:spcBef>
                <a:spcPts val="400"/>
              </a:spcBef>
              <a:defRPr sz="1500" b="0">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2135" dirty="0">
                <a:solidFill>
                  <a:schemeClr val="tx1"/>
                </a:solidFill>
                <a:latin typeface="微软雅黑" panose="020B0503020204020204" charset="-122"/>
                <a:ea typeface="微软雅黑" panose="020B0503020204020204" charset="-122"/>
              </a:rPr>
              <a:t>	  4</a:t>
            </a:r>
            <a:r>
              <a:rPr lang="zh-CN" altLang="en-US" sz="2135" dirty="0">
                <a:solidFill>
                  <a:schemeClr val="tx1"/>
                </a:solidFill>
                <a:latin typeface="微软雅黑" panose="020B0503020204020204" charset="-122"/>
                <a:ea typeface="微软雅黑" panose="020B0503020204020204" charset="-122"/>
              </a:rPr>
              <a:t>、设置</a:t>
            </a:r>
            <a:endParaRPr sz="2135" dirty="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数据建模</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 Placeholder 4"/>
          <p:cNvSpPr txBox="1">
            <a:spLocks noGrp="1"/>
          </p:cNvSpPr>
          <p:nvPr>
            <p:ph sz="quarter" idx="4294967295"/>
          </p:nvPr>
        </p:nvSpPr>
        <p:spPr>
          <a:xfrm>
            <a:off x="8585570" y="1447677"/>
            <a:ext cx="3340100" cy="3297238"/>
          </a:xfrm>
          <a:prstGeom prst="rect">
            <a:avLst/>
          </a:prstGeom>
        </p:spPr>
        <p:txBody>
          <a:bodyPr>
            <a:normAutofit/>
          </a:bodyPr>
          <a:lstStyle/>
          <a:p>
            <a:pPr algn="just">
              <a:lnSpc>
                <a:spcPct val="150000"/>
              </a:lnSpc>
              <a:spcBef>
                <a:spcPts val="400"/>
              </a:spcBef>
              <a:defRPr sz="1500" b="0">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1865" dirty="0">
                <a:solidFill>
                  <a:schemeClr val="tx1"/>
                </a:solidFill>
                <a:latin typeface="微软雅黑" panose="020B0503020204020204" charset="-122"/>
                <a:ea typeface="微软雅黑" panose="020B0503020204020204" charset="-122"/>
              </a:rPr>
              <a:t>       </a:t>
            </a:r>
            <a:r>
              <a:rPr lang="zh-CN" altLang="en-US" sz="1865" dirty="0">
                <a:solidFill>
                  <a:schemeClr val="tx1"/>
                </a:solidFill>
                <a:latin typeface="微软雅黑" panose="020B0503020204020204" charset="-122"/>
                <a:ea typeface="微软雅黑" panose="020B0503020204020204" charset="-122"/>
              </a:rPr>
              <a:t>数据建模用于为数据分析和数据斗方进行原始数据的准备。</a:t>
            </a:r>
            <a:endParaRPr lang="en-US" altLang="zh-CN" sz="1865" dirty="0">
              <a:solidFill>
                <a:schemeClr val="tx1"/>
              </a:solidFill>
              <a:latin typeface="微软雅黑" panose="020B0503020204020204" charset="-122"/>
              <a:ea typeface="微软雅黑" panose="020B0503020204020204" charset="-122"/>
            </a:endParaRPr>
          </a:p>
          <a:p>
            <a:pPr algn="just">
              <a:lnSpc>
                <a:spcPct val="150000"/>
              </a:lnSpc>
              <a:spcBef>
                <a:spcPts val="400"/>
              </a:spcBef>
              <a:defRPr sz="1500" b="0">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1865" dirty="0">
                <a:solidFill>
                  <a:schemeClr val="tx1"/>
                </a:solidFill>
                <a:latin typeface="微软雅黑" panose="020B0503020204020204" charset="-122"/>
                <a:ea typeface="微软雅黑" panose="020B0503020204020204" charset="-122"/>
              </a:rPr>
              <a:t>       </a:t>
            </a:r>
            <a:r>
              <a:rPr lang="zh-CN" altLang="en-US" sz="1865" dirty="0">
                <a:solidFill>
                  <a:schemeClr val="tx1"/>
                </a:solidFill>
                <a:latin typeface="微软雅黑" panose="020B0503020204020204" charset="-122"/>
                <a:ea typeface="微软雅黑" panose="020B0503020204020204" charset="-122"/>
              </a:rPr>
              <a:t>数据建模支持多种数据源，包括实体模型，</a:t>
            </a:r>
            <a:r>
              <a:rPr lang="en-US" altLang="zh-CN" sz="1865" dirty="0">
                <a:solidFill>
                  <a:schemeClr val="tx1"/>
                </a:solidFill>
                <a:latin typeface="微软雅黑" panose="020B0503020204020204" charset="-122"/>
                <a:ea typeface="微软雅黑" panose="020B0503020204020204" charset="-122"/>
              </a:rPr>
              <a:t>SQL Server</a:t>
            </a:r>
            <a:r>
              <a:rPr lang="zh-CN" altLang="en-US" sz="1865" dirty="0">
                <a:solidFill>
                  <a:schemeClr val="tx1"/>
                </a:solidFill>
                <a:latin typeface="微软雅黑" panose="020B0503020204020204" charset="-122"/>
                <a:ea typeface="微软雅黑" panose="020B0503020204020204" charset="-122"/>
              </a:rPr>
              <a:t>、</a:t>
            </a:r>
            <a:r>
              <a:rPr lang="en-US" altLang="zh-CN" sz="1865" dirty="0">
                <a:solidFill>
                  <a:schemeClr val="tx1"/>
                </a:solidFill>
                <a:latin typeface="微软雅黑" panose="020B0503020204020204" charset="-122"/>
                <a:ea typeface="微软雅黑" panose="020B0503020204020204" charset="-122"/>
              </a:rPr>
              <a:t>Oracle</a:t>
            </a:r>
            <a:r>
              <a:rPr lang="zh-CN" altLang="en-US" sz="1865" dirty="0">
                <a:solidFill>
                  <a:schemeClr val="tx1"/>
                </a:solidFill>
                <a:latin typeface="微软雅黑" panose="020B0503020204020204" charset="-122"/>
                <a:ea typeface="微软雅黑" panose="020B0503020204020204" charset="-122"/>
              </a:rPr>
              <a:t>、</a:t>
            </a:r>
            <a:r>
              <a:rPr lang="en-US" altLang="zh-CN" sz="1865" dirty="0">
                <a:solidFill>
                  <a:schemeClr val="tx1"/>
                </a:solidFill>
                <a:latin typeface="微软雅黑" panose="020B0503020204020204" charset="-122"/>
                <a:ea typeface="微软雅黑" panose="020B0503020204020204" charset="-122"/>
              </a:rPr>
              <a:t>MySQL</a:t>
            </a:r>
            <a:r>
              <a:rPr lang="zh-CN" altLang="en-US" sz="1865" dirty="0">
                <a:solidFill>
                  <a:schemeClr val="tx1"/>
                </a:solidFill>
                <a:latin typeface="微软雅黑" panose="020B0503020204020204" charset="-122"/>
                <a:ea typeface="微软雅黑" panose="020B0503020204020204" charset="-122"/>
              </a:rPr>
              <a:t>等各种关系型数据库以及</a:t>
            </a:r>
            <a:r>
              <a:rPr lang="en-US" altLang="zh-CN" sz="1865" dirty="0">
                <a:solidFill>
                  <a:schemeClr val="tx1"/>
                </a:solidFill>
                <a:latin typeface="微软雅黑" panose="020B0503020204020204" charset="-122"/>
                <a:ea typeface="微软雅黑" panose="020B0503020204020204" charset="-122"/>
              </a:rPr>
              <a:t>Excel</a:t>
            </a:r>
            <a:r>
              <a:rPr lang="zh-CN" altLang="en-US" sz="1865" dirty="0">
                <a:solidFill>
                  <a:schemeClr val="tx1"/>
                </a:solidFill>
                <a:latin typeface="微软雅黑" panose="020B0503020204020204" charset="-122"/>
                <a:ea typeface="微软雅黑" panose="020B0503020204020204" charset="-122"/>
              </a:rPr>
              <a:t>、</a:t>
            </a:r>
            <a:r>
              <a:rPr lang="en-US" altLang="zh-CN" sz="1865" dirty="0">
                <a:solidFill>
                  <a:schemeClr val="tx1"/>
                </a:solidFill>
                <a:latin typeface="微软雅黑" panose="020B0503020204020204" charset="-122"/>
                <a:ea typeface="微软雅黑" panose="020B0503020204020204" charset="-122"/>
              </a:rPr>
              <a:t>CSV</a:t>
            </a:r>
            <a:r>
              <a:rPr lang="zh-CN" altLang="en-US" sz="1865" dirty="0">
                <a:solidFill>
                  <a:schemeClr val="tx1"/>
                </a:solidFill>
                <a:latin typeface="微软雅黑" panose="020B0503020204020204" charset="-122"/>
                <a:ea typeface="微软雅黑" panose="020B0503020204020204" charset="-122"/>
              </a:rPr>
              <a:t>等各种平面数据文件。</a:t>
            </a:r>
            <a:endParaRPr sz="1865" dirty="0">
              <a:solidFill>
                <a:schemeClr val="tx1"/>
              </a:solidFill>
              <a:latin typeface="微软雅黑" panose="020B0503020204020204" charset="-122"/>
              <a:ea typeface="微软雅黑" panose="020B0503020204020204" charset="-122"/>
            </a:endParaRPr>
          </a:p>
        </p:txBody>
      </p:sp>
      <p:pic>
        <p:nvPicPr>
          <p:cNvPr id="1026" name="Picture 2" descr="F:\培训\轻分析宣传PPT\最新\0510\截图\星空\建模-数据源.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4025" y="1358900"/>
            <a:ext cx="7939200" cy="4458549"/>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数据建模</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数据源</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Text Placeholder 4"/>
          <p:cNvSpPr txBox="1">
            <a:spLocks noGrp="1"/>
          </p:cNvSpPr>
          <p:nvPr>
            <p:ph sz="quarter" idx="4294967295"/>
          </p:nvPr>
        </p:nvSpPr>
        <p:spPr>
          <a:xfrm>
            <a:off x="9004963" y="1534219"/>
            <a:ext cx="2938462" cy="2309812"/>
          </a:xfrm>
          <a:prstGeom prst="rect">
            <a:avLst/>
          </a:prstGeom>
        </p:spPr>
        <p:txBody>
          <a:bodyPr>
            <a:normAutofit/>
          </a:bodyPr>
          <a:lstStyle/>
          <a:p>
            <a:pPr algn="just">
              <a:lnSpc>
                <a:spcPct val="150000"/>
              </a:lnSpc>
              <a:spcBef>
                <a:spcPts val="0"/>
              </a:spcBef>
              <a:defRPr sz="1500">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zh-CN" altLang="en-US" sz="1865" dirty="0">
                <a:solidFill>
                  <a:schemeClr val="tx1"/>
                </a:solidFill>
              </a:rPr>
              <a:t>可引入各种数据源的数据，并可进行字段类型转换、数据过滤、计算字段创建等各种数据预处理操作。</a:t>
            </a:r>
            <a:endParaRPr lang="zh-CN" altLang="en-US" sz="1865" dirty="0">
              <a:solidFill>
                <a:schemeClr val="tx1"/>
              </a:solidFill>
            </a:endParaRPr>
          </a:p>
        </p:txBody>
      </p:sp>
      <p:pic>
        <p:nvPicPr>
          <p:cNvPr id="102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4171" y="1198166"/>
            <a:ext cx="8264411" cy="4728001"/>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5" name="文本框 4"/>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数据建模</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数据表</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Text Placeholder 4"/>
          <p:cNvSpPr txBox="1">
            <a:spLocks noGrp="1"/>
          </p:cNvSpPr>
          <p:nvPr>
            <p:ph sz="quarter" idx="4294967295"/>
          </p:nvPr>
        </p:nvSpPr>
        <p:spPr>
          <a:xfrm>
            <a:off x="9279467" y="1894631"/>
            <a:ext cx="2743200" cy="1646237"/>
          </a:xfrm>
          <a:prstGeom prst="rect">
            <a:avLst/>
          </a:prstGeom>
        </p:spPr>
        <p:txBody>
          <a:bodyPr>
            <a:normAutofit/>
          </a:bodyPr>
          <a:lstStyle/>
          <a:p>
            <a:pPr algn="just">
              <a:lnSpc>
                <a:spcPct val="150000"/>
              </a:lnSpc>
              <a:spcBef>
                <a:spcPts val="0"/>
              </a:spcBef>
              <a:defRPr sz="1500">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zh-CN" altLang="en-US" sz="1865" dirty="0">
                <a:solidFill>
                  <a:schemeClr val="tx1"/>
                </a:solidFill>
              </a:rPr>
              <a:t>可建立多个数据表间的逻辑关系，每个数据表可以来自不同类型的数据源。</a:t>
            </a:r>
            <a:endParaRPr sz="1865" dirty="0">
              <a:solidFill>
                <a:schemeClr val="tx1"/>
              </a:solidFill>
            </a:endParaRPr>
          </a:p>
        </p:txBody>
      </p:sp>
      <p:pic>
        <p:nvPicPr>
          <p:cNvPr id="237" name="Picture 3" descr="Picture 3"/>
          <p:cNvPicPr>
            <a:picLocks noChangeAspect="1"/>
          </p:cNvPicPr>
          <p:nvPr/>
        </p:nvPicPr>
        <p:blipFill>
          <a:blip r:embed="rId1"/>
          <a:stretch>
            <a:fillRect/>
          </a:stretch>
        </p:blipFill>
        <p:spPr>
          <a:xfrm>
            <a:off x="241403" y="1031744"/>
            <a:ext cx="8911208" cy="5195800"/>
          </a:xfrm>
          <a:prstGeom prst="rect">
            <a:avLst/>
          </a:prstGeom>
          <a:ln w="12700">
            <a:solidFill>
              <a:schemeClr val="bg1">
                <a:lumMod val="75000"/>
              </a:schemeClr>
            </a:solidFill>
            <a:miter lim="400000"/>
            <a:headEnd/>
            <a:tailEnd/>
          </a:ln>
        </p:spPr>
      </p:pic>
      <p:sp>
        <p:nvSpPr>
          <p:cNvPr id="5" name="文本框 4"/>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数据建模</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表关系</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p:nvPr/>
        </p:nvSpPr>
        <p:spPr>
          <a:xfrm>
            <a:off x="1374027" y="2625233"/>
            <a:ext cx="2963335" cy="1680437"/>
          </a:xfrm>
          <a:prstGeom prst="rect">
            <a:avLst/>
          </a:prstGeom>
        </p:spPr>
        <p:txBody>
          <a:bodyPr>
            <a:normAutofit/>
          </a:bodyPr>
          <a:lstStyle>
            <a:lvl1pPr marL="0" indent="0" algn="l" defTabSz="457200" rtl="0" eaLnBrk="1" latinLnBrk="0" hangingPunct="1">
              <a:spcBef>
                <a:spcPct val="20000"/>
              </a:spcBef>
              <a:buFont typeface="Arial" panose="020B0604020202020204"/>
              <a:buNone/>
              <a:defRPr sz="1600" b="0" i="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indent="0" algn="l" defTabSz="457200" rtl="0" eaLnBrk="1" latinLnBrk="0" hangingPunct="1">
              <a:spcBef>
                <a:spcPct val="20000"/>
              </a:spcBef>
              <a:buFont typeface="Arial" panose="020B0604020202020204"/>
              <a:buNone/>
              <a:defRPr sz="1600" b="0" i="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indent="0" algn="l" defTabSz="457200" rtl="0" eaLnBrk="1" latinLnBrk="0" hangingPunct="1">
              <a:spcBef>
                <a:spcPct val="20000"/>
              </a:spcBef>
              <a:buFont typeface="Arial" panose="020B0604020202020204"/>
              <a:buNone/>
              <a:defRPr sz="1600" b="0" i="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indent="0" algn="l" defTabSz="457200" rtl="0" eaLnBrk="1" latinLnBrk="0" hangingPunct="1">
              <a:spcBef>
                <a:spcPct val="20000"/>
              </a:spcBef>
              <a:buFont typeface="Arial" panose="020B0604020202020204"/>
              <a:buNone/>
              <a:defRPr sz="1600" b="0" i="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indent="0" algn="l" defTabSz="457200" rtl="0" eaLnBrk="1" latinLnBrk="0" hangingPunct="1">
              <a:spcBef>
                <a:spcPct val="20000"/>
              </a:spcBef>
              <a:buFont typeface="Arial" panose="020B0604020202020204"/>
              <a:buNone/>
              <a:defRPr sz="1600" b="0" i="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defTabSz="609600">
              <a:lnSpc>
                <a:spcPct val="150000"/>
              </a:lnSpc>
              <a:spcBef>
                <a:spcPts val="0"/>
              </a:spcBef>
              <a:defRPr/>
            </a:pPr>
            <a:r>
              <a:rPr lang="en-US" altLang="zh-CN" sz="1865" dirty="0">
                <a:solidFill>
                  <a:prstClr val="black"/>
                </a:solidFill>
              </a:rPr>
              <a:t>1</a:t>
            </a:r>
            <a:r>
              <a:rPr lang="zh-CN" altLang="en-US" sz="1865" dirty="0">
                <a:solidFill>
                  <a:prstClr val="black"/>
                </a:solidFill>
              </a:rPr>
              <a:t>、一对一</a:t>
            </a:r>
            <a:endParaRPr lang="en-US" altLang="zh-CN" sz="1865" dirty="0">
              <a:solidFill>
                <a:prstClr val="black"/>
              </a:solidFill>
            </a:endParaRPr>
          </a:p>
          <a:p>
            <a:pPr defTabSz="609600">
              <a:lnSpc>
                <a:spcPct val="150000"/>
              </a:lnSpc>
              <a:spcBef>
                <a:spcPts val="0"/>
              </a:spcBef>
              <a:defRPr/>
            </a:pPr>
            <a:r>
              <a:rPr lang="en-US" altLang="zh-CN" sz="1865" dirty="0">
                <a:solidFill>
                  <a:prstClr val="black"/>
                </a:solidFill>
              </a:rPr>
              <a:t>2</a:t>
            </a:r>
            <a:r>
              <a:rPr lang="zh-CN" altLang="en-US" sz="1865" dirty="0">
                <a:solidFill>
                  <a:prstClr val="black"/>
                </a:solidFill>
              </a:rPr>
              <a:t>、一对多</a:t>
            </a:r>
            <a:endParaRPr lang="en-US" altLang="zh-CN" sz="1865" dirty="0">
              <a:solidFill>
                <a:prstClr val="black"/>
              </a:solidFill>
            </a:endParaRPr>
          </a:p>
          <a:p>
            <a:pPr defTabSz="609600">
              <a:lnSpc>
                <a:spcPct val="150000"/>
              </a:lnSpc>
              <a:spcBef>
                <a:spcPts val="0"/>
              </a:spcBef>
              <a:defRPr/>
            </a:pPr>
            <a:r>
              <a:rPr lang="en-US" altLang="zh-CN" sz="1865" dirty="0">
                <a:solidFill>
                  <a:prstClr val="black"/>
                </a:solidFill>
              </a:rPr>
              <a:t>3</a:t>
            </a:r>
            <a:r>
              <a:rPr lang="zh-CN" altLang="en-US" sz="1865" dirty="0">
                <a:solidFill>
                  <a:prstClr val="black"/>
                </a:solidFill>
              </a:rPr>
              <a:t>、多对多</a:t>
            </a:r>
            <a:endParaRPr lang="zh-CN" altLang="en-US" sz="1865" dirty="0">
              <a:solidFill>
                <a:prstClr val="black"/>
              </a:solidFill>
            </a:endParaRPr>
          </a:p>
        </p:txBody>
      </p:sp>
      <p:pic>
        <p:nvPicPr>
          <p:cNvPr id="5" name="图片 4"/>
          <p:cNvPicPr>
            <a:picLocks noChangeAspect="1"/>
          </p:cNvPicPr>
          <p:nvPr/>
        </p:nvPicPr>
        <p:blipFill>
          <a:blip r:embed="rId1"/>
          <a:stretch>
            <a:fillRect/>
          </a:stretch>
        </p:blipFill>
        <p:spPr>
          <a:xfrm>
            <a:off x="3993257" y="1107327"/>
            <a:ext cx="6521451" cy="4643348"/>
          </a:xfrm>
          <a:prstGeom prst="rect">
            <a:avLst/>
          </a:prstGeom>
        </p:spPr>
      </p:pic>
      <p:sp>
        <p:nvSpPr>
          <p:cNvPr id="7" name="文本框 6"/>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数据建模</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表关系</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Text Placeholder 4"/>
          <p:cNvSpPr txBox="1">
            <a:spLocks noGrp="1"/>
          </p:cNvSpPr>
          <p:nvPr>
            <p:ph sz="quarter" idx="4294967295"/>
          </p:nvPr>
        </p:nvSpPr>
        <p:spPr>
          <a:xfrm>
            <a:off x="8956876" y="1734182"/>
            <a:ext cx="2862262" cy="1990725"/>
          </a:xfrm>
          <a:prstGeom prst="rect">
            <a:avLst/>
          </a:prstGeom>
        </p:spPr>
        <p:txBody>
          <a:bodyPr>
            <a:normAutofit/>
          </a:bodyPr>
          <a:lstStyle/>
          <a:p>
            <a:pPr algn="just">
              <a:lnSpc>
                <a:spcPct val="120000"/>
              </a:lnSpc>
              <a:spcBef>
                <a:spcPts val="265"/>
              </a:spcBef>
              <a:defRPr sz="1500">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lang="zh-CN" altLang="en-US" sz="1865" dirty="0">
              <a:solidFill>
                <a:schemeClr val="tx1"/>
              </a:solidFill>
            </a:endParaRPr>
          </a:p>
          <a:p>
            <a:pPr algn="just">
              <a:lnSpc>
                <a:spcPct val="150000"/>
              </a:lnSpc>
              <a:spcBef>
                <a:spcPts val="265"/>
              </a:spcBef>
              <a:defRPr sz="1500">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zh-CN" altLang="en-US" sz="1865" dirty="0">
                <a:solidFill>
                  <a:schemeClr val="tx1"/>
                </a:solidFill>
              </a:rPr>
              <a:t>可定义数据的提取策略，数据可以是实时提取的，也可以通过定时调度提前准备。</a:t>
            </a:r>
            <a:endParaRPr lang="zh-CN" altLang="en-US" sz="1865" dirty="0">
              <a:solidFill>
                <a:schemeClr val="tx1"/>
              </a:solidFill>
            </a:endParaRPr>
          </a:p>
        </p:txBody>
      </p:sp>
      <p:pic>
        <p:nvPicPr>
          <p:cNvPr id="242" name="Picture 4" descr="Picture 4"/>
          <p:cNvPicPr>
            <a:picLocks noChangeAspect="1"/>
          </p:cNvPicPr>
          <p:nvPr/>
        </p:nvPicPr>
        <p:blipFill>
          <a:blip r:embed="rId1"/>
          <a:stretch>
            <a:fillRect/>
          </a:stretch>
        </p:blipFill>
        <p:spPr>
          <a:xfrm>
            <a:off x="524180" y="1213631"/>
            <a:ext cx="8172572" cy="4753096"/>
          </a:xfrm>
          <a:prstGeom prst="rect">
            <a:avLst/>
          </a:prstGeom>
          <a:ln w="12700">
            <a:solidFill>
              <a:schemeClr val="bg1">
                <a:lumMod val="75000"/>
              </a:schemeClr>
            </a:solidFill>
            <a:miter lim="400000"/>
            <a:headEnd/>
            <a:tailEnd/>
          </a:ln>
        </p:spPr>
      </p:pic>
      <p:sp>
        <p:nvSpPr>
          <p:cNvPr id="5" name="文本框 4"/>
          <p:cNvSpPr txBox="1"/>
          <p:nvPr/>
        </p:nvSpPr>
        <p:spPr>
          <a:xfrm>
            <a:off x="241403" y="189145"/>
            <a:ext cx="9248825" cy="584775"/>
          </a:xfrm>
          <a:prstGeom prst="rect">
            <a:avLst/>
          </a:prstGeom>
          <a:noFill/>
        </p:spPr>
        <p:txBody>
          <a:bodyPr wrap="square" rtlCol="0">
            <a:spAutoFit/>
          </a:bodyPr>
          <a:lstStyle/>
          <a:p>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数据建模</a:t>
            </a:r>
            <a:r>
              <a:rPr lang="en-US" altLang="zh-CN" sz="3200" b="1" dirty="0">
                <a:solidFill>
                  <a:srgbClr val="1771EA"/>
                </a:solidFill>
                <a:latin typeface="微软雅黑" panose="020B0503020204020204" charset="-122"/>
                <a:ea typeface="微软雅黑" panose="020B0503020204020204" charset="-122"/>
                <a:cs typeface="微软雅黑 Light" panose="020B0502040204020203" charset="-122"/>
              </a:rPr>
              <a:t>——</a:t>
            </a:r>
            <a:r>
              <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rPr>
              <a:t>数据抽取</a:t>
            </a:r>
            <a:endParaRPr lang="zh-CN" altLang="en-US" sz="3200" b="1" dirty="0">
              <a:solidFill>
                <a:srgbClr val="1771EA"/>
              </a:solidFill>
              <a:latin typeface="微软雅黑" panose="020B0503020204020204" charset="-122"/>
              <a:ea typeface="微软雅黑" panose="020B0503020204020204" charset="-122"/>
              <a:cs typeface="微软雅黑 Light" panose="020B0502040204020203" charset="-122"/>
            </a:endParaRPr>
          </a:p>
        </p:txBody>
      </p:sp>
    </p:spTree>
  </p:cSld>
  <p:clrMapOvr>
    <a:masterClrMapping/>
  </p:clrMapOvr>
  <p:transition spd="med"/>
</p:sld>
</file>

<file path=ppt/tags/tag1.xml><?xml version="1.0" encoding="utf-8"?>
<p:tagLst xmlns:p="http://schemas.openxmlformats.org/presentationml/2006/main">
  <p:tag name="KSO_WPP_MARK_KEY" val="d29903ec-32e6-4df7-b0a2-521cbd45bfc2"/>
  <p:tag name="COMMONDATA" val="eyJoZGlkIjoiNjg3NDI1ZmQzMDdjODJiYWIxZDhjNjdlNzJhNTBhMTMifQ=="/>
</p:tagLst>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non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defRPr kumimoji="0" sz="13800" b="0" i="0" u="none" strike="noStrike" cap="none" spc="0" normalizeH="0" baseline="0" dirty="0" smtClean="0">
            <a:ln>
              <a:noFill/>
            </a:ln>
            <a:solidFill>
              <a:schemeClr val="bg1"/>
            </a:solidFill>
            <a:effectLst/>
            <a:uFillTx/>
            <a:latin typeface="汉仪良品线简" pitchFamily="18" charset="-122"/>
            <a:ea typeface="汉仪良品线简" pitchFamily="18" charset="-122"/>
            <a:sym typeface="Calibri" panose="020F0502020204030204"/>
          </a:defRPr>
        </a:def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2724</Words>
  <Application>WPS 演示</Application>
  <PresentationFormat>宽屏</PresentationFormat>
  <Paragraphs>168</Paragraphs>
  <Slides>28</Slides>
  <Notes>3</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28</vt:i4>
      </vt:variant>
    </vt:vector>
  </HeadingPairs>
  <TitlesOfParts>
    <vt:vector size="45" baseType="lpstr">
      <vt:lpstr>Arial</vt:lpstr>
      <vt:lpstr>宋体</vt:lpstr>
      <vt:lpstr>Wingdings</vt:lpstr>
      <vt:lpstr>Calibri</vt:lpstr>
      <vt:lpstr>汉仪良品线简</vt:lpstr>
      <vt:lpstr>Heiti SC Medium</vt:lpstr>
      <vt:lpstr>Arial</vt:lpstr>
      <vt:lpstr>微软雅黑</vt:lpstr>
      <vt:lpstr>Goudy Old Style</vt:lpstr>
      <vt:lpstr>Arial Narrow</vt:lpstr>
      <vt:lpstr>Helvetica Neue</vt:lpstr>
      <vt:lpstr>微软雅黑 Light</vt:lpstr>
      <vt:lpstr>Arial Unicode MS</vt:lpstr>
      <vt:lpstr>等线</vt:lpstr>
      <vt:lpstr>Segoe Print</vt:lpstr>
      <vt:lpstr>MS PGothic</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523545054@qq.com</dc:creator>
  <cp:lastModifiedBy>予</cp:lastModifiedBy>
  <cp:revision>1602</cp:revision>
  <cp:lastPrinted>2018-12-07T03:35:00Z</cp:lastPrinted>
  <dcterms:created xsi:type="dcterms:W3CDTF">2018-10-12T08:25:00Z</dcterms:created>
  <dcterms:modified xsi:type="dcterms:W3CDTF">2023-09-23T00:52:51Z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611D7E43DE48498CB4B55EDFA206DF16_13</vt:lpwstr>
  </property>
  <property fmtid="{D5CDD505-2E9C-101B-9397-08002B2CF9AE}" pid="3" name="KSOProductBuildVer">
    <vt:lpwstr>2052-12.1.0.15374</vt:lpwstr>
  </property>
</Properties>
</file>